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10" r:id="rId1"/>
  </p:sldMasterIdLst>
  <p:notesMasterIdLst>
    <p:notesMasterId r:id="rId33"/>
  </p:notesMasterIdLst>
  <p:sldIdLst>
    <p:sldId id="264" r:id="rId2"/>
    <p:sldId id="266" r:id="rId3"/>
    <p:sldId id="285" r:id="rId4"/>
    <p:sldId id="267" r:id="rId5"/>
    <p:sldId id="280" r:id="rId6"/>
    <p:sldId id="281" r:id="rId7"/>
    <p:sldId id="282" r:id="rId8"/>
    <p:sldId id="265" r:id="rId9"/>
    <p:sldId id="268" r:id="rId10"/>
    <p:sldId id="287" r:id="rId11"/>
    <p:sldId id="261" r:id="rId12"/>
    <p:sldId id="284" r:id="rId13"/>
    <p:sldId id="256" r:id="rId14"/>
    <p:sldId id="289" r:id="rId15"/>
    <p:sldId id="257" r:id="rId16"/>
    <p:sldId id="258" r:id="rId17"/>
    <p:sldId id="259" r:id="rId18"/>
    <p:sldId id="291" r:id="rId19"/>
    <p:sldId id="260" r:id="rId20"/>
    <p:sldId id="288" r:id="rId21"/>
    <p:sldId id="274" r:id="rId22"/>
    <p:sldId id="270" r:id="rId23"/>
    <p:sldId id="276" r:id="rId24"/>
    <p:sldId id="290" r:id="rId25"/>
    <p:sldId id="271" r:id="rId26"/>
    <p:sldId id="286" r:id="rId27"/>
    <p:sldId id="273" r:id="rId28"/>
    <p:sldId id="278" r:id="rId29"/>
    <p:sldId id="283" r:id="rId30"/>
    <p:sldId id="263" r:id="rId31"/>
    <p:sldId id="27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BB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93"/>
    <p:restoredTop sz="63061"/>
  </p:normalViewPr>
  <p:slideViewPr>
    <p:cSldViewPr snapToGrid="0" snapToObjects="1">
      <p:cViewPr varScale="1">
        <p:scale>
          <a:sx n="78" d="100"/>
          <a:sy n="78" d="100"/>
        </p:scale>
        <p:origin x="251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hyperlink" Target="https://unsplash.com/" TargetMode="Externa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5" Type="http://schemas.openxmlformats.org/officeDocument/2006/relationships/hyperlink" Target="https://unsplash.com/" TargetMode="External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F33AE1-6A24-446E-84CD-F195241FACD2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CE6DB2A0-0127-45AE-AC62-2BF1F111A8DA}">
      <dgm:prSet/>
      <dgm:spPr/>
      <dgm:t>
        <a:bodyPr/>
        <a:lstStyle/>
        <a:p>
          <a:pPr>
            <a:defRPr cap="all"/>
          </a:pPr>
          <a:r>
            <a:rPr lang="en-AU" b="1"/>
            <a:t>Images Source</a:t>
          </a:r>
          <a:endParaRPr lang="en-US"/>
        </a:p>
      </dgm:t>
    </dgm:pt>
    <dgm:pt modelId="{421C3220-9D1D-439D-B519-E7E776FDDA84}" type="parTrans" cxnId="{99363EBE-4113-44AA-BF33-33A865735B26}">
      <dgm:prSet/>
      <dgm:spPr/>
      <dgm:t>
        <a:bodyPr/>
        <a:lstStyle/>
        <a:p>
          <a:endParaRPr lang="en-US"/>
        </a:p>
      </dgm:t>
    </dgm:pt>
    <dgm:pt modelId="{797C559F-33C5-4D18-BBC8-4D0538A81D16}" type="sibTrans" cxnId="{99363EBE-4113-44AA-BF33-33A865735B26}">
      <dgm:prSet/>
      <dgm:spPr/>
      <dgm:t>
        <a:bodyPr/>
        <a:lstStyle/>
        <a:p>
          <a:endParaRPr lang="en-US"/>
        </a:p>
      </dgm:t>
    </dgm:pt>
    <dgm:pt modelId="{284E62E3-8E28-4621-8174-9EF52D145EE5}">
      <dgm:prSet/>
      <dgm:spPr/>
      <dgm:t>
        <a:bodyPr/>
        <a:lstStyle/>
        <a:p>
          <a:pPr>
            <a:defRPr cap="all"/>
          </a:pPr>
          <a:r>
            <a:rPr lang="en-AU" b="1" u="sng">
              <a:hlinkClick xmlns:r="http://schemas.openxmlformats.org/officeDocument/2006/relationships" r:id="rId1"/>
            </a:rPr>
            <a:t>https://unsplash.com/</a:t>
          </a:r>
          <a:endParaRPr lang="en-US"/>
        </a:p>
      </dgm:t>
    </dgm:pt>
    <dgm:pt modelId="{95B34A00-DBA9-46BA-AEB1-AD0743C4EA20}" type="parTrans" cxnId="{0680D2F1-9315-44C9-8107-5EDBFE5A674F}">
      <dgm:prSet/>
      <dgm:spPr/>
      <dgm:t>
        <a:bodyPr/>
        <a:lstStyle/>
        <a:p>
          <a:endParaRPr lang="en-US"/>
        </a:p>
      </dgm:t>
    </dgm:pt>
    <dgm:pt modelId="{2F852F91-807F-466E-A0B0-40B003EA9017}" type="sibTrans" cxnId="{0680D2F1-9315-44C9-8107-5EDBFE5A674F}">
      <dgm:prSet/>
      <dgm:spPr/>
      <dgm:t>
        <a:bodyPr/>
        <a:lstStyle/>
        <a:p>
          <a:endParaRPr lang="en-US"/>
        </a:p>
      </dgm:t>
    </dgm:pt>
    <dgm:pt modelId="{C1F036E8-BA9C-4911-8489-26DF7E21A1E7}" type="pres">
      <dgm:prSet presAssocID="{CDF33AE1-6A24-446E-84CD-F195241FACD2}" presName="root" presStyleCnt="0">
        <dgm:presLayoutVars>
          <dgm:dir/>
          <dgm:resizeHandles val="exact"/>
        </dgm:presLayoutVars>
      </dgm:prSet>
      <dgm:spPr/>
    </dgm:pt>
    <dgm:pt modelId="{6FF56575-6CA6-4B06-B632-A39D0D2DB379}" type="pres">
      <dgm:prSet presAssocID="{CE6DB2A0-0127-45AE-AC62-2BF1F111A8DA}" presName="compNode" presStyleCnt="0"/>
      <dgm:spPr/>
    </dgm:pt>
    <dgm:pt modelId="{6652E736-FE8F-4616-920D-6D34E4F9C176}" type="pres">
      <dgm:prSet presAssocID="{CE6DB2A0-0127-45AE-AC62-2BF1F111A8DA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  <a:solidFill>
          <a:srgbClr val="D7BBC9"/>
        </a:solidFill>
      </dgm:spPr>
    </dgm:pt>
    <dgm:pt modelId="{59FF8881-D8F4-4AF8-838D-90A79C33D88A}" type="pres">
      <dgm:prSet presAssocID="{CE6DB2A0-0127-45AE-AC62-2BF1F111A8DA}" presName="iconRect" presStyleLbl="node1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mera"/>
        </a:ext>
      </dgm:extLst>
    </dgm:pt>
    <dgm:pt modelId="{54C6E5A2-E08B-4229-AB99-3201077D0E6A}" type="pres">
      <dgm:prSet presAssocID="{CE6DB2A0-0127-45AE-AC62-2BF1F111A8DA}" presName="spaceRect" presStyleCnt="0"/>
      <dgm:spPr/>
    </dgm:pt>
    <dgm:pt modelId="{F705EB60-4547-4153-92CF-144727824809}" type="pres">
      <dgm:prSet presAssocID="{CE6DB2A0-0127-45AE-AC62-2BF1F111A8DA}" presName="textRect" presStyleLbl="revTx" presStyleIdx="0" presStyleCnt="2">
        <dgm:presLayoutVars>
          <dgm:chMax val="1"/>
          <dgm:chPref val="1"/>
        </dgm:presLayoutVars>
      </dgm:prSet>
      <dgm:spPr/>
    </dgm:pt>
    <dgm:pt modelId="{53BAD27A-F63C-477C-A477-861335F7B6A6}" type="pres">
      <dgm:prSet presAssocID="{797C559F-33C5-4D18-BBC8-4D0538A81D16}" presName="sibTrans" presStyleCnt="0"/>
      <dgm:spPr/>
    </dgm:pt>
    <dgm:pt modelId="{A53BFE08-C71C-4102-A8F1-4D2CCB3E2780}" type="pres">
      <dgm:prSet presAssocID="{284E62E3-8E28-4621-8174-9EF52D145EE5}" presName="compNode" presStyleCnt="0"/>
      <dgm:spPr/>
    </dgm:pt>
    <dgm:pt modelId="{08897F14-C0A3-4047-8871-45F22C7D39EA}" type="pres">
      <dgm:prSet presAssocID="{284E62E3-8E28-4621-8174-9EF52D145EE5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04CCC147-916F-4779-8046-A942A8B3F920}" type="pres">
      <dgm:prSet presAssocID="{284E62E3-8E28-4621-8174-9EF52D145EE5}" presName="iconRect" presStyleLbl="node1" presStyleIdx="1" presStyleCnt="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4C561213-9F6E-4B4E-842D-42FE9828C88C}" type="pres">
      <dgm:prSet presAssocID="{284E62E3-8E28-4621-8174-9EF52D145EE5}" presName="spaceRect" presStyleCnt="0"/>
      <dgm:spPr/>
    </dgm:pt>
    <dgm:pt modelId="{2CB5B646-9BDF-4646-9E14-7EF52CAFDC15}" type="pres">
      <dgm:prSet presAssocID="{284E62E3-8E28-4621-8174-9EF52D145EE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6783F910-8FEC-477E-BFDF-E6D905FC6F8B}" type="presOf" srcId="{CDF33AE1-6A24-446E-84CD-F195241FACD2}" destId="{C1F036E8-BA9C-4911-8489-26DF7E21A1E7}" srcOrd="0" destOrd="0" presId="urn:microsoft.com/office/officeart/2018/5/layout/IconLeafLabelList"/>
    <dgm:cxn modelId="{013CFE6E-6C48-4D49-8AED-FB4EB7FB4546}" type="presOf" srcId="{284E62E3-8E28-4621-8174-9EF52D145EE5}" destId="{2CB5B646-9BDF-4646-9E14-7EF52CAFDC15}" srcOrd="0" destOrd="0" presId="urn:microsoft.com/office/officeart/2018/5/layout/IconLeafLabelList"/>
    <dgm:cxn modelId="{99363EBE-4113-44AA-BF33-33A865735B26}" srcId="{CDF33AE1-6A24-446E-84CD-F195241FACD2}" destId="{CE6DB2A0-0127-45AE-AC62-2BF1F111A8DA}" srcOrd="0" destOrd="0" parTransId="{421C3220-9D1D-439D-B519-E7E776FDDA84}" sibTransId="{797C559F-33C5-4D18-BBC8-4D0538A81D16}"/>
    <dgm:cxn modelId="{BBF0A6E8-C7E2-4729-8BC2-78F01C9B9682}" type="presOf" srcId="{CE6DB2A0-0127-45AE-AC62-2BF1F111A8DA}" destId="{F705EB60-4547-4153-92CF-144727824809}" srcOrd="0" destOrd="0" presId="urn:microsoft.com/office/officeart/2018/5/layout/IconLeafLabelList"/>
    <dgm:cxn modelId="{0680D2F1-9315-44C9-8107-5EDBFE5A674F}" srcId="{CDF33AE1-6A24-446E-84CD-F195241FACD2}" destId="{284E62E3-8E28-4621-8174-9EF52D145EE5}" srcOrd="1" destOrd="0" parTransId="{95B34A00-DBA9-46BA-AEB1-AD0743C4EA20}" sibTransId="{2F852F91-807F-466E-A0B0-40B003EA9017}"/>
    <dgm:cxn modelId="{EBE8ECE4-BBDA-42C1-88B2-12ECCAFA5989}" type="presParOf" srcId="{C1F036E8-BA9C-4911-8489-26DF7E21A1E7}" destId="{6FF56575-6CA6-4B06-B632-A39D0D2DB379}" srcOrd="0" destOrd="0" presId="urn:microsoft.com/office/officeart/2018/5/layout/IconLeafLabelList"/>
    <dgm:cxn modelId="{09F7BAA2-F1DA-46BF-9E81-25C86CA21343}" type="presParOf" srcId="{6FF56575-6CA6-4B06-B632-A39D0D2DB379}" destId="{6652E736-FE8F-4616-920D-6D34E4F9C176}" srcOrd="0" destOrd="0" presId="urn:microsoft.com/office/officeart/2018/5/layout/IconLeafLabelList"/>
    <dgm:cxn modelId="{553F2965-25E9-46B0-94C3-519732B0F414}" type="presParOf" srcId="{6FF56575-6CA6-4B06-B632-A39D0D2DB379}" destId="{59FF8881-D8F4-4AF8-838D-90A79C33D88A}" srcOrd="1" destOrd="0" presId="urn:microsoft.com/office/officeart/2018/5/layout/IconLeafLabelList"/>
    <dgm:cxn modelId="{DE72D882-646E-443A-80A2-741345FE2F2B}" type="presParOf" srcId="{6FF56575-6CA6-4B06-B632-A39D0D2DB379}" destId="{54C6E5A2-E08B-4229-AB99-3201077D0E6A}" srcOrd="2" destOrd="0" presId="urn:microsoft.com/office/officeart/2018/5/layout/IconLeafLabelList"/>
    <dgm:cxn modelId="{B469A046-D894-45ED-A5E3-4BE3100B5276}" type="presParOf" srcId="{6FF56575-6CA6-4B06-B632-A39D0D2DB379}" destId="{F705EB60-4547-4153-92CF-144727824809}" srcOrd="3" destOrd="0" presId="urn:microsoft.com/office/officeart/2018/5/layout/IconLeafLabelList"/>
    <dgm:cxn modelId="{49FA31DA-1419-43FD-92C5-7983B1FD69E8}" type="presParOf" srcId="{C1F036E8-BA9C-4911-8489-26DF7E21A1E7}" destId="{53BAD27A-F63C-477C-A477-861335F7B6A6}" srcOrd="1" destOrd="0" presId="urn:microsoft.com/office/officeart/2018/5/layout/IconLeafLabelList"/>
    <dgm:cxn modelId="{88DB18D7-A641-480A-9756-1DD9F2B4C6D8}" type="presParOf" srcId="{C1F036E8-BA9C-4911-8489-26DF7E21A1E7}" destId="{A53BFE08-C71C-4102-A8F1-4D2CCB3E2780}" srcOrd="2" destOrd="0" presId="urn:microsoft.com/office/officeart/2018/5/layout/IconLeafLabelList"/>
    <dgm:cxn modelId="{58CEEF74-FDB9-4F56-970B-86978446760B}" type="presParOf" srcId="{A53BFE08-C71C-4102-A8F1-4D2CCB3E2780}" destId="{08897F14-C0A3-4047-8871-45F22C7D39EA}" srcOrd="0" destOrd="0" presId="urn:microsoft.com/office/officeart/2018/5/layout/IconLeafLabelList"/>
    <dgm:cxn modelId="{33C15B2B-9CEC-494A-9B88-7023A2B1B102}" type="presParOf" srcId="{A53BFE08-C71C-4102-A8F1-4D2CCB3E2780}" destId="{04CCC147-916F-4779-8046-A942A8B3F920}" srcOrd="1" destOrd="0" presId="urn:microsoft.com/office/officeart/2018/5/layout/IconLeafLabelList"/>
    <dgm:cxn modelId="{1642BEB5-2997-46DD-A5FE-A6CAF110D2C5}" type="presParOf" srcId="{A53BFE08-C71C-4102-A8F1-4D2CCB3E2780}" destId="{4C561213-9F6E-4B4E-842D-42FE9828C88C}" srcOrd="2" destOrd="0" presId="urn:microsoft.com/office/officeart/2018/5/layout/IconLeafLabelList"/>
    <dgm:cxn modelId="{752FA306-4FF7-4037-A503-EE726896AE60}" type="presParOf" srcId="{A53BFE08-C71C-4102-A8F1-4D2CCB3E2780}" destId="{2CB5B646-9BDF-4646-9E14-7EF52CAFDC15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52E736-FE8F-4616-920D-6D34E4F9C176}">
      <dsp:nvSpPr>
        <dsp:cNvPr id="0" name=""/>
        <dsp:cNvSpPr/>
      </dsp:nvSpPr>
      <dsp:spPr>
        <a:xfrm>
          <a:off x="2044800" y="375668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rgbClr val="D7BBC9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FF8881-D8F4-4AF8-838D-90A79C33D88A}">
      <dsp:nvSpPr>
        <dsp:cNvPr id="0" name=""/>
        <dsp:cNvSpPr/>
      </dsp:nvSpPr>
      <dsp:spPr>
        <a:xfrm>
          <a:off x="251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05EB60-4547-4153-92CF-144727824809}">
      <dsp:nvSpPr>
        <dsp:cNvPr id="0" name=""/>
        <dsp:cNvSpPr/>
      </dsp:nvSpPr>
      <dsp:spPr>
        <a:xfrm>
          <a:off x="134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AU" sz="2500" b="1" kern="1200"/>
            <a:t>Images Source</a:t>
          </a:r>
          <a:endParaRPr lang="en-US" sz="2500" kern="1200"/>
        </a:p>
      </dsp:txBody>
      <dsp:txXfrm>
        <a:off x="1342800" y="3255669"/>
        <a:ext cx="3600000" cy="720000"/>
      </dsp:txXfrm>
    </dsp:sp>
    <dsp:sp modelId="{08897F14-C0A3-4047-8871-45F22C7D39EA}">
      <dsp:nvSpPr>
        <dsp:cNvPr id="0" name=""/>
        <dsp:cNvSpPr/>
      </dsp:nvSpPr>
      <dsp:spPr>
        <a:xfrm>
          <a:off x="6274800" y="375668"/>
          <a:ext cx="2196000" cy="219600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CCC147-916F-4779-8046-A942A8B3F920}">
      <dsp:nvSpPr>
        <dsp:cNvPr id="0" name=""/>
        <dsp:cNvSpPr/>
      </dsp:nvSpPr>
      <dsp:spPr>
        <a:xfrm>
          <a:off x="674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B5B646-9BDF-4646-9E14-7EF52CAFDC15}">
      <dsp:nvSpPr>
        <dsp:cNvPr id="0" name=""/>
        <dsp:cNvSpPr/>
      </dsp:nvSpPr>
      <dsp:spPr>
        <a:xfrm>
          <a:off x="557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AU" sz="2500" b="1" u="sng" kern="1200">
              <a:hlinkClick xmlns:r="http://schemas.openxmlformats.org/officeDocument/2006/relationships" r:id="rId5"/>
            </a:rPr>
            <a:t>https://unsplash.com/</a:t>
          </a:r>
          <a:endParaRPr lang="en-US" sz="2500" kern="1200"/>
        </a:p>
      </dsp:txBody>
      <dsp:txXfrm>
        <a:off x="5572800" y="3255669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D07CC2-06A5-444E-96FF-47C49C514B64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4FA80E-CFF7-B54E-BC19-2D8BBCC14D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844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5163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Navigation and  sitemap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6636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6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structure :</a:t>
            </a:r>
            <a:endParaRPr lang="en-A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website is designed in a one-page format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page is divided into 4 sections, About, Project, Blog and Contact</a:t>
            </a:r>
          </a:p>
          <a:p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Navigating to different pages </a:t>
            </a:r>
            <a:r>
              <a:rPr lang="en-AU" b="1" dirty="0">
                <a:effectLst/>
              </a:rPr>
              <a:t> </a:t>
            </a:r>
            <a:r>
              <a:rPr lang="en-AU" dirty="0">
                <a:effectLst/>
              </a:rPr>
              <a:t>:  	 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majority of the site is based on a single page.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home page area, the </a:t>
            </a:r>
            <a:r>
              <a:rPr lang="en-A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navigation bar 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quickly navigate to different areas of the site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logo is used as a quick return to the main page from anywhere in the site. 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this is a one-page design, the layout will be relatively long, so I designed the back-to-top navigation which always floats in the lower right corner of the page. 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the Blog section on the single page, you can navigate to each separate blog article page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the blog article pages you can navigate back to the single page by clicking on the logo navigation at the top</a:t>
            </a:r>
          </a:p>
          <a:p>
            <a:pPr lvl="5"/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5"/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AU" dirty="0">
              <a:effectLst/>
            </a:endParaRPr>
          </a:p>
          <a:p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38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dirty="0"/>
              <a:t>Wireframes, components and site features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0036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are components that will be used in my website: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b="0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Firstly I would like to talk about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Navigation bar component and feature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navigation bar component is responsive, meaning it will adjust its size and behaviour based on the screen size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made up of several sub-components: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that links back to the homepage 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navigation component 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links to all other parts of the site. It consists of a horizontal list of links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the screen size drops below 800px, the Navigation Component is replaced with a Hamburger Menu Component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hamburger menu component 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displays links to the other parts of the site in a vertical list instead. This works better with smaller screen sizes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b="0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b="0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b="0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0829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b="0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Secondly, I would like to talk about 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column component which I use for my about me feature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Two column component has two parts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first part is 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that shows users which section you are on. The title is rotated 90 degrees (</a:t>
            </a:r>
            <a:r>
              <a:rPr lang="en-A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text-orientation: sideways; ) as part of the site aesthetics</a:t>
            </a:r>
            <a:endParaRPr lang="en-AU" b="0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second part is a space for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or another element. 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example here, I’m using the space to describe my interest, skills, education and work history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b="0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b="0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750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AU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 with Image component </a:t>
            </a: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consists of three parts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that shows which section we are on. 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Text</a:t>
            </a:r>
            <a:endParaRPr lang="en-AU" b="0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an image</a:t>
            </a:r>
            <a:endParaRPr lang="en-AU" b="0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example I’m using this component to show my latest project.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future I’d like to extend this to show multiple projects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821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Next,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Blog Article Component which I am using for my blog feature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One feature of the blog article component is that it can be used inside other components.</a:t>
            </a:r>
            <a:endParaRPr lang="en-AU" b="1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blog Article component is shown at the left of the screen, I reused it 5 times in my blog section.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Blog Article Component has several parts: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Article Title and View More 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links to the Article page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Article date</a:t>
            </a:r>
            <a:endParaRPr lang="en-AU" b="0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catches the user’s attention and lets the user quickly understand what the article is about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abstract of the article </a:t>
            </a:r>
            <a:r>
              <a:rPr lang="en-AU" b="0" strike="sngStrike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shows the first paragraph of the article.</a:t>
            </a:r>
            <a:endParaRPr lang="en-AU" sz="1200" b="0" i="0" u="none" strike="sng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AU" sz="1200" b="0" i="0" u="none" strike="sng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A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A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386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Next, I would like to talk about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footer Component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AU" b="1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footer component is always shown at the bottom of every page.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it is  always 100% width of the screen.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made up of several parts: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first part is 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second part is 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professional contact information </a:t>
            </a:r>
            <a:endParaRPr lang="en-AU" b="1" strike="sngStrike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last part the background image of the footer section.</a:t>
            </a:r>
            <a:endParaRPr lang="en-AU" b="1" dirty="0">
              <a:solidFill>
                <a:srgbClr val="D7BBC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9477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Back-to-top navigation 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takes users to the top of the page at any section.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fixed in the bottom right corner over the website and doesn’t scroll with the rest of the site. This makes it accessible at any point in the site.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473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last is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Article Component which I use for each of my separate blog article pages: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Article component consists of four parts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that shows the title of the article. 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that shows the relevant image of the article.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en-AU" b="0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that shows the full article.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22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I am Su, today I would like to talk about my portfolio website,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Here is the agenda for my presentation</a:t>
            </a:r>
          </a:p>
          <a:p>
            <a:endParaRPr lang="en-US" dirty="0"/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8008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Now let’s look at the Audience engagement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5237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navigation bar transforms into a hamburger navigation bar when the website is viewed on a mobile device,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hamburger navigation bar makes it easy for users to jump to the corresponding section at any time when they are on a small screen.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menu items are shown vertically to fit on a smaller screen.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menu is </a:t>
            </a:r>
            <a:r>
              <a:rPr lang="en-US" sz="1200" dirty="0"/>
              <a:t>designed with a </a:t>
            </a:r>
            <a:r>
              <a:rPr lang="en-AU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</a:t>
            </a:r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ransparent background for enhanced design style</a:t>
            </a: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9043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Hover over </a:t>
            </a:r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contact icon to zoom in and out and increase interaction with the user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  <a:ea typeface="Courier New"/>
                <a:cs typeface="Arial" panose="020B0604020202020204" pitchFamily="34" charset="0"/>
                <a:sym typeface="Courier New"/>
              </a:rPr>
              <a:t>I chose to use a Hover over zoom / scale up effect on the contact icons to draw the user’s attention and as an invitation for the user to interact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Back-to-top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navigation can take the user back to the top of the page to find the nav bar at any area for improved convenience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2815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  <a:ea typeface="Courier New"/>
                <a:cs typeface="Arial" panose="020B0604020202020204" pitchFamily="34" charset="0"/>
                <a:sym typeface="Courier New"/>
              </a:rPr>
              <a:t>Hover over zoom / scale up effect on blog images to draw the user’s attention to the images, and as an invitation for the user to interact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>
              <a:solidFill>
                <a:schemeClr val="accent1">
                  <a:lumMod val="60000"/>
                  <a:lumOff val="40000"/>
                </a:schemeClr>
              </a:solidFill>
              <a:ea typeface="Courier New"/>
              <a:cs typeface="Arial" panose="020B0604020202020204" pitchFamily="34" charset="0"/>
              <a:sym typeface="Courier New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 more and title will link to the corresponding blog, hover over will show underline for interacting with user</a:t>
            </a:r>
            <a:endParaRPr lang="en-AU" dirty="0">
              <a:solidFill>
                <a:schemeClr val="accent1">
                  <a:lumMod val="60000"/>
                  <a:lumOff val="40000"/>
                </a:schemeClr>
              </a:solidFill>
              <a:cs typeface="Arial" panose="020B0604020202020204" pitchFamily="34" charset="0"/>
              <a:sym typeface="Courier New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7505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Development and build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2468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 divided this into three parts: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The first part are the </a:t>
            </a:r>
            <a:r>
              <a:rPr lang="en-US" b="1" dirty="0"/>
              <a:t>challenges</a:t>
            </a:r>
            <a:r>
              <a:rPr lang="en-US" dirty="0"/>
              <a:t> I met when I built my website: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1" dirty="0"/>
              <a:t>Achieving the correct layout and alignment</a:t>
            </a:r>
            <a:r>
              <a:rPr lang="en-US" dirty="0"/>
              <a:t>: 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trike="sngStrike" dirty="0"/>
              <a:t>(Understanding the correct CSS to use in order to translate the layout in my design to the website layout)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b="1" dirty="0"/>
              <a:t>Fragile CSS and unexpected impact of changes 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trike="sngStrike" dirty="0"/>
              <a:t>:( The CSS is quite quite fragile and changes can have unexpected impacts)</a:t>
            </a:r>
            <a:endParaRPr lang="en-US" b="1" strike="sngStrike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Using </a:t>
            </a:r>
            <a:r>
              <a:rPr lang="en-US" b="1" dirty="0"/>
              <a:t>JavaScript</a:t>
            </a:r>
            <a:r>
              <a:rPr lang="en-US" dirty="0"/>
              <a:t> to show hamburger menu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trike="sngStrike" dirty="0"/>
              <a:t>( was the first time I have used JavaScript and the learning curve was steep.)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The second part is the </a:t>
            </a:r>
            <a:r>
              <a:rPr lang="en-US" b="1" dirty="0"/>
              <a:t>Issues: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/>
              <a:t>Image animations overlapping text</a:t>
            </a:r>
          </a:p>
          <a:p>
            <a:pPr marL="1085850" marR="0" lvl="2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The third part is my </a:t>
            </a:r>
            <a:r>
              <a:rPr lang="en-US" b="1" dirty="0"/>
              <a:t>Favorite</a:t>
            </a:r>
            <a:r>
              <a:rPr lang="en-US" dirty="0"/>
              <a:t> parts of the website: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AU" dirty="0"/>
              <a:t>The back to Top navbar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AU" dirty="0"/>
              <a:t>Is responsive and switches from navigation bar to hamburger menu 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AU" dirty="0"/>
              <a:t>Animation of the contact-icons.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AU" dirty="0"/>
              <a:t>Images and Titles animation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24401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is my website overview and how it looks so far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8872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</a:t>
            </a:r>
            <a:r>
              <a:rPr lang="en-AU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about me </a:t>
            </a: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AU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</a:t>
            </a: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section</a:t>
            </a:r>
          </a:p>
          <a:p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the top the page is the navigation bar </a:t>
            </a:r>
          </a:p>
          <a:p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Underneath is the main image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On the about me section the title is on the left of the page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project section title is vertical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bottom right of the corner is the back to top arrow</a:t>
            </a:r>
          </a:p>
          <a:p>
            <a:endParaRPr lang="en-A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7600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is my blog section and contact section</a:t>
            </a:r>
          </a:p>
          <a:p>
            <a:endParaRPr lang="en-AU" dirty="0"/>
          </a:p>
          <a:p>
            <a:r>
              <a:rPr lang="en-AU" dirty="0"/>
              <a:t>On the blog section the title is on the left of the page,</a:t>
            </a:r>
          </a:p>
          <a:p>
            <a:r>
              <a:rPr lang="en-AU" dirty="0"/>
              <a:t>The 5 blogs are on the right of the page</a:t>
            </a:r>
          </a:p>
          <a:p>
            <a:r>
              <a:rPr lang="en-AU" dirty="0"/>
              <a:t>Clicking on the title of the blog or View More, will link to </a:t>
            </a: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corresponding blog</a:t>
            </a:r>
          </a:p>
          <a:p>
            <a:endParaRPr lang="en-A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Contact section is at the bottom of the homepage. There are personal contact links in the contact section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465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/>
              <a:t>This is the article page, included: navigation bar ,image article title ,date , full article and footer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/>
              <a:t>Click on the logo to go back to the homepage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trike="sngStrike" dirty="0"/>
              <a:t>A user can navigate to different all sections through the navigation bar at the top of each article page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trike="sngStrike" dirty="0"/>
              <a:t>They can also click on the logo to go back to the homepage.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trike="sngStrik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trike="sngStrike" dirty="0"/>
              <a:t>The article starts with an image and is followed by article title, date and the full text of the article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trike="sngStrik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trike="sngStrike" dirty="0"/>
              <a:t>The footer is always shown at the bottom of the page. 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234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Decision making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15790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2901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title displays animations when browsing which </a:t>
            </a:r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 New"/>
                <a:cs typeface="Courier New"/>
                <a:sym typeface="Courier New"/>
              </a:rPr>
              <a:t>d</a:t>
            </a:r>
            <a:r>
              <a:rPr lang="en-AU" dirty="0">
                <a:latin typeface="Courier New"/>
                <a:ea typeface="Courier New"/>
                <a:cs typeface="Courier New"/>
                <a:sym typeface="Courier New"/>
              </a:rPr>
              <a:t>raws the user’s attention to each section as they scroll through the site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large heading separates each section, allowing users to quickly find the section of interest</a:t>
            </a:r>
            <a:endParaRPr lang="en-US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>
              <a:solidFill>
                <a:schemeClr val="accent1">
                  <a:lumMod val="60000"/>
                  <a:lumOff val="40000"/>
                </a:schemeClr>
              </a:solidFill>
              <a:ea typeface="Courier New"/>
              <a:cs typeface="Courier New"/>
              <a:sym typeface="Courier New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518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AU" sz="1200" b="1" kern="12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+mn-lt"/>
                <a:ea typeface="+mn-ea"/>
                <a:cs typeface="+mn-cs"/>
              </a:rPr>
              <a:t>Inspirations:</a:t>
            </a:r>
            <a:endParaRPr lang="en-AU" sz="1200" b="0" i="0" u="none" strike="noStrike" kern="1200" dirty="0">
              <a:solidFill>
                <a:schemeClr val="tx1"/>
              </a:solidFill>
              <a:effectLst/>
              <a:highlight>
                <a:srgbClr val="FFFF00"/>
              </a:highlight>
              <a:latin typeface="+mn-lt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 design is inspired by the minimalist white space style of Japanese web</a:t>
            </a:r>
            <a:endParaRPr lang="en-AU" sz="1200" b="1" i="0" u="none" strike="sng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no unnecessary decorative elements in the layout, which makes the theme more focused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947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A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Decisions</a:t>
            </a:r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：  </a:t>
            </a:r>
            <a:endParaRPr lang="en-AU" altLang="zh-CN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itchFamily="2" charset="2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choosing a simple page design, it allows me to put what I have learned so far into practice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simple design is also highly extendable, paving the way for the additional design and animation effects in the future </a:t>
            </a:r>
            <a:endParaRPr lang="en-AU" sz="1200" b="1" i="0" u="none" strike="sng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altLang="zh-CN" sz="1200" b="1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07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A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</a:t>
            </a:r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A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overall</a:t>
            </a:r>
            <a:r>
              <a:rPr lang="zh-CN" alt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A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aesthetic</a:t>
            </a:r>
            <a:r>
              <a:rPr lang="en-AU" b="1" dirty="0">
                <a:effectLst/>
              </a:rPr>
              <a:t>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</a:t>
            </a:r>
            <a:endParaRPr lang="en-AU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used multiple images and text on the same page but in different positions to reflect the sense of style and the fun to the viewer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terms of colour selection, I chose two colours with low saturation this gives users a comfortable and peaceful feeling.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25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lvl="1" indent="-228600">
              <a:buFont typeface="+mj-lt"/>
              <a:buAutoNum type="arabicPeriod"/>
            </a:pPr>
            <a:r>
              <a:rPr lang="en-A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Process: </a:t>
            </a:r>
          </a:p>
          <a:p>
            <a:pPr marL="685800" lvl="1" indent="-228600">
              <a:buFont typeface="+mj-lt"/>
              <a:buAutoNum type="arabicPeriod"/>
            </a:pPr>
            <a:endParaRPr lang="en-AU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started by using Balsamiq to create the wireframes for the overall design of the website layout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en-A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Next, I used the wireframes as a draft to write my CSS and HTML and transitioned the design into code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endParaRPr lang="en-A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A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I selected the design style, colours, and images as well as adding functionality such as a hamburger menu, animations and extra details.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004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colour of the website is light</a:t>
            </a:r>
            <a:r>
              <a:rPr lang="zh-CN" altLang="en-US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AU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grey with pink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6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two-colour combination fully balances personal character and professionalism. Conveying a sense of quiet and comfort to the user.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altLang="zh-CN" sz="16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76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am using un-splash as my image source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4FA80E-CFF7-B54E-BC19-2D8BBCC14DE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525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436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475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95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43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03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665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200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058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880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202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410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E86EB-4678-F349-9C87-740BFE657138}" type="datetimeFigureOut">
              <a:rPr lang="en-US" smtClean="0"/>
              <a:t>3/19/22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AB898-21B6-D24C-A906-622E78B0B1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99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11" r:id="rId1"/>
    <p:sldLayoutId id="2147484412" r:id="rId2"/>
    <p:sldLayoutId id="2147484413" r:id="rId3"/>
    <p:sldLayoutId id="2147484414" r:id="rId4"/>
    <p:sldLayoutId id="2147484415" r:id="rId5"/>
    <p:sldLayoutId id="2147484416" r:id="rId6"/>
    <p:sldLayoutId id="2147484417" r:id="rId7"/>
    <p:sldLayoutId id="2147484418" r:id="rId8"/>
    <p:sldLayoutId id="2147484419" r:id="rId9"/>
    <p:sldLayoutId id="2147484420" r:id="rId10"/>
    <p:sldLayoutId id="214748442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5F55C16-BC21-49EF-A4FF-C3155BB93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39FFA8-D102-3C42-84D2-FCC0FB158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063" y="2357211"/>
            <a:ext cx="5105398" cy="19527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b="1" kern="1200" dirty="0">
                <a:solidFill>
                  <a:schemeClr val="accent3"/>
                </a:solidFill>
                <a:latin typeface="+mj-lt"/>
                <a:ea typeface="+mj-ea"/>
                <a:cs typeface="+mj-cs"/>
              </a:rPr>
              <a:t>Portfolio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C5F069E-AFE6-4825-8945-46F2918A50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6116569" cy="6858000"/>
          </a:xfrm>
          <a:custGeom>
            <a:avLst/>
            <a:gdLst>
              <a:gd name="connsiteX0" fmla="*/ 0 w 6116569"/>
              <a:gd name="connsiteY0" fmla="*/ 0 h 6879321"/>
              <a:gd name="connsiteX1" fmla="*/ 2935851 w 6116569"/>
              <a:gd name="connsiteY1" fmla="*/ 0 h 6879321"/>
              <a:gd name="connsiteX2" fmla="*/ 3238280 w 6116569"/>
              <a:gd name="connsiteY2" fmla="*/ 31980 h 6879321"/>
              <a:gd name="connsiteX3" fmla="*/ 3660541 w 6116569"/>
              <a:gd name="connsiteY3" fmla="*/ 550772 h 6879321"/>
              <a:gd name="connsiteX4" fmla="*/ 3808902 w 6116569"/>
              <a:gd name="connsiteY4" fmla="*/ 589860 h 6879321"/>
              <a:gd name="connsiteX5" fmla="*/ 4413762 w 6116569"/>
              <a:gd name="connsiteY5" fmla="*/ 625393 h 6879321"/>
              <a:gd name="connsiteX6" fmla="*/ 4567830 w 6116569"/>
              <a:gd name="connsiteY6" fmla="*/ 721333 h 6879321"/>
              <a:gd name="connsiteX7" fmla="*/ 4171247 w 6116569"/>
              <a:gd name="connsiteY7" fmla="*/ 792401 h 6879321"/>
              <a:gd name="connsiteX8" fmla="*/ 4376671 w 6116569"/>
              <a:gd name="connsiteY8" fmla="*/ 842148 h 6879321"/>
              <a:gd name="connsiteX9" fmla="*/ 4527887 w 6116569"/>
              <a:gd name="connsiteY9" fmla="*/ 813722 h 6879321"/>
              <a:gd name="connsiteX10" fmla="*/ 4633452 w 6116569"/>
              <a:gd name="connsiteY10" fmla="*/ 799508 h 6879321"/>
              <a:gd name="connsiteX11" fmla="*/ 4947293 w 6116569"/>
              <a:gd name="connsiteY11" fmla="*/ 870576 h 6879321"/>
              <a:gd name="connsiteX12" fmla="*/ 5263988 w 6116569"/>
              <a:gd name="connsiteY12" fmla="*/ 820828 h 6879321"/>
              <a:gd name="connsiteX13" fmla="*/ 5249723 w 6116569"/>
              <a:gd name="connsiteY13" fmla="*/ 895449 h 6879321"/>
              <a:gd name="connsiteX14" fmla="*/ 4744723 w 6116569"/>
              <a:gd name="connsiteY14" fmla="*/ 1197485 h 6879321"/>
              <a:gd name="connsiteX15" fmla="*/ 4767548 w 6116569"/>
              <a:gd name="connsiteY15" fmla="*/ 1346727 h 6879321"/>
              <a:gd name="connsiteX16" fmla="*/ 4539299 w 6116569"/>
              <a:gd name="connsiteY16" fmla="*/ 1421348 h 6879321"/>
              <a:gd name="connsiteX17" fmla="*/ 4607773 w 6116569"/>
              <a:gd name="connsiteY17" fmla="*/ 1485309 h 6879321"/>
              <a:gd name="connsiteX18" fmla="*/ 4579242 w 6116569"/>
              <a:gd name="connsiteY18" fmla="*/ 1535055 h 6879321"/>
              <a:gd name="connsiteX19" fmla="*/ 5278255 w 6116569"/>
              <a:gd name="connsiteY19" fmla="*/ 1609676 h 6879321"/>
              <a:gd name="connsiteX20" fmla="*/ 5771843 w 6116569"/>
              <a:gd name="connsiteY20" fmla="*/ 1630997 h 6879321"/>
              <a:gd name="connsiteX21" fmla="*/ 6105656 w 6116569"/>
              <a:gd name="connsiteY21" fmla="*/ 1748257 h 6879321"/>
              <a:gd name="connsiteX22" fmla="*/ 5691955 w 6116569"/>
              <a:gd name="connsiteY22" fmla="*/ 2167555 h 6879321"/>
              <a:gd name="connsiteX23" fmla="*/ 5475118 w 6116569"/>
              <a:gd name="connsiteY23" fmla="*/ 2348776 h 6879321"/>
              <a:gd name="connsiteX24" fmla="*/ 5826051 w 6116569"/>
              <a:gd name="connsiteY24" fmla="*/ 2291922 h 6879321"/>
              <a:gd name="connsiteX25" fmla="*/ 5552153 w 6116569"/>
              <a:gd name="connsiteY25" fmla="*/ 2597513 h 6879321"/>
              <a:gd name="connsiteX26" fmla="*/ 5603508 w 6116569"/>
              <a:gd name="connsiteY26" fmla="*/ 2647260 h 6879321"/>
              <a:gd name="connsiteX27" fmla="*/ 5700515 w 6116569"/>
              <a:gd name="connsiteY27" fmla="*/ 2679240 h 6879321"/>
              <a:gd name="connsiteX28" fmla="*/ 5246870 w 6116569"/>
              <a:gd name="connsiteY28" fmla="*/ 2888889 h 6879321"/>
              <a:gd name="connsiteX29" fmla="*/ 4836022 w 6116569"/>
              <a:gd name="connsiteY29" fmla="*/ 3169605 h 6879321"/>
              <a:gd name="connsiteX30" fmla="*/ 4736163 w 6116569"/>
              <a:gd name="connsiteY30" fmla="*/ 3233565 h 6879321"/>
              <a:gd name="connsiteX31" fmla="*/ 4853141 w 6116569"/>
              <a:gd name="connsiteY31" fmla="*/ 3233565 h 6879321"/>
              <a:gd name="connsiteX32" fmla="*/ 4944440 w 6116569"/>
              <a:gd name="connsiteY32" fmla="*/ 3226459 h 6879321"/>
              <a:gd name="connsiteX33" fmla="*/ 5109921 w 6116569"/>
              <a:gd name="connsiteY33" fmla="*/ 3283313 h 6879321"/>
              <a:gd name="connsiteX34" fmla="*/ 5694809 w 6116569"/>
              <a:gd name="connsiteY34" fmla="*/ 3141178 h 6879321"/>
              <a:gd name="connsiteX35" fmla="*/ 5566419 w 6116569"/>
              <a:gd name="connsiteY35" fmla="*/ 3301079 h 6879321"/>
              <a:gd name="connsiteX36" fmla="*/ 5415203 w 6116569"/>
              <a:gd name="connsiteY36" fmla="*/ 3397020 h 6879321"/>
              <a:gd name="connsiteX37" fmla="*/ 5612068 w 6116569"/>
              <a:gd name="connsiteY37" fmla="*/ 3432554 h 6879321"/>
              <a:gd name="connsiteX38" fmla="*/ 5206927 w 6116569"/>
              <a:gd name="connsiteY38" fmla="*/ 3599562 h 6879321"/>
              <a:gd name="connsiteX39" fmla="*/ 5301079 w 6116569"/>
              <a:gd name="connsiteY39" fmla="*/ 3723930 h 6879321"/>
              <a:gd name="connsiteX40" fmla="*/ 4507915 w 6116569"/>
              <a:gd name="connsiteY40" fmla="*/ 4306683 h 6879321"/>
              <a:gd name="connsiteX41" fmla="*/ 3982942 w 6116569"/>
              <a:gd name="connsiteY41" fmla="*/ 4587399 h 6879321"/>
              <a:gd name="connsiteX42" fmla="*/ 4185513 w 6116569"/>
              <a:gd name="connsiteY42" fmla="*/ 4541205 h 6879321"/>
              <a:gd name="connsiteX43" fmla="*/ 5212633 w 6116569"/>
              <a:gd name="connsiteY43" fmla="*/ 4455924 h 6879321"/>
              <a:gd name="connsiteX44" fmla="*/ 5312492 w 6116569"/>
              <a:gd name="connsiteY44" fmla="*/ 4473691 h 6879321"/>
              <a:gd name="connsiteX45" fmla="*/ 4596361 w 6116569"/>
              <a:gd name="connsiteY45" fmla="*/ 4818368 h 6879321"/>
              <a:gd name="connsiteX46" fmla="*/ 4873113 w 6116569"/>
              <a:gd name="connsiteY46" fmla="*/ 4885882 h 6879321"/>
              <a:gd name="connsiteX47" fmla="*/ 4935881 w 6116569"/>
              <a:gd name="connsiteY47" fmla="*/ 4914309 h 6879321"/>
              <a:gd name="connsiteX48" fmla="*/ 4873113 w 6116569"/>
              <a:gd name="connsiteY48" fmla="*/ 5003143 h 6879321"/>
              <a:gd name="connsiteX49" fmla="*/ 4721898 w 6116569"/>
              <a:gd name="connsiteY49" fmla="*/ 5095530 h 6879321"/>
              <a:gd name="connsiteX50" fmla="*/ 5132745 w 6116569"/>
              <a:gd name="connsiteY50" fmla="*/ 4949842 h 6879321"/>
              <a:gd name="connsiteX51" fmla="*/ 5101362 w 6116569"/>
              <a:gd name="connsiteY51" fmla="*/ 5081317 h 6879321"/>
              <a:gd name="connsiteX52" fmla="*/ 5138452 w 6116569"/>
              <a:gd name="connsiteY52" fmla="*/ 5198578 h 6879321"/>
              <a:gd name="connsiteX53" fmla="*/ 4904497 w 6116569"/>
              <a:gd name="connsiteY53" fmla="*/ 5362033 h 6879321"/>
              <a:gd name="connsiteX54" fmla="*/ 4579242 w 6116569"/>
              <a:gd name="connsiteY54" fmla="*/ 5674729 h 6879321"/>
              <a:gd name="connsiteX55" fmla="*/ 4253988 w 6116569"/>
              <a:gd name="connsiteY55" fmla="*/ 5884379 h 6879321"/>
              <a:gd name="connsiteX56" fmla="*/ 3985795 w 6116569"/>
              <a:gd name="connsiteY56" fmla="*/ 6069153 h 6879321"/>
              <a:gd name="connsiteX57" fmla="*/ 4231163 w 6116569"/>
              <a:gd name="connsiteY57" fmla="*/ 6030066 h 6879321"/>
              <a:gd name="connsiteX58" fmla="*/ 3814609 w 6116569"/>
              <a:gd name="connsiteY58" fmla="*/ 6317889 h 6879321"/>
              <a:gd name="connsiteX59" fmla="*/ 3751840 w 6116569"/>
              <a:gd name="connsiteY59" fmla="*/ 6339209 h 6879321"/>
              <a:gd name="connsiteX60" fmla="*/ 3089919 w 6116569"/>
              <a:gd name="connsiteY60" fmla="*/ 6563071 h 6879321"/>
              <a:gd name="connsiteX61" fmla="*/ 2961529 w 6116569"/>
              <a:gd name="connsiteY61" fmla="*/ 6662566 h 6879321"/>
              <a:gd name="connsiteX62" fmla="*/ 3107038 w 6116569"/>
              <a:gd name="connsiteY62" fmla="*/ 6673226 h 6879321"/>
              <a:gd name="connsiteX63" fmla="*/ 3594919 w 6116569"/>
              <a:gd name="connsiteY63" fmla="*/ 6591499 h 6879321"/>
              <a:gd name="connsiteX64" fmla="*/ 3261106 w 6116569"/>
              <a:gd name="connsiteY64" fmla="*/ 6726527 h 6879321"/>
              <a:gd name="connsiteX65" fmla="*/ 3620597 w 6116569"/>
              <a:gd name="connsiteY65" fmla="*/ 6740740 h 6879321"/>
              <a:gd name="connsiteX66" fmla="*/ 3703337 w 6116569"/>
              <a:gd name="connsiteY66" fmla="*/ 6826020 h 6879321"/>
              <a:gd name="connsiteX67" fmla="*/ 3689072 w 6116569"/>
              <a:gd name="connsiteY67" fmla="*/ 6879321 h 6879321"/>
              <a:gd name="connsiteX68" fmla="*/ 0 w 6116569"/>
              <a:gd name="connsiteY68" fmla="*/ 6879321 h 687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2" name="Graphic 21" descr="User">
            <a:extLst>
              <a:ext uri="{FF2B5EF4-FFF2-40B4-BE49-F238E27FC236}">
                <a16:creationId xmlns:a16="http://schemas.microsoft.com/office/drawing/2014/main" id="{48CDD911-8876-4F70-ADBB-4068837864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1134" y="1918107"/>
            <a:ext cx="3195204" cy="31952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10DE9C-3442-1441-94E3-D47AD717FF20}"/>
              </a:ext>
            </a:extLst>
          </p:cNvPr>
          <p:cNvSpPr txBox="1"/>
          <p:nvPr/>
        </p:nvSpPr>
        <p:spPr>
          <a:xfrm>
            <a:off x="1243639" y="4876633"/>
            <a:ext cx="5105398" cy="36797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Su Zhang</a:t>
            </a:r>
          </a:p>
        </p:txBody>
      </p:sp>
    </p:spTree>
    <p:extLst>
      <p:ext uri="{BB962C8B-B14F-4D97-AF65-F5344CB8AC3E}">
        <p14:creationId xmlns:p14="http://schemas.microsoft.com/office/powerpoint/2010/main" val="1184874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34"/>
    </mc:Choice>
    <mc:Fallback xmlns="">
      <p:transition spd="slow" advTm="493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57315-A385-194C-9014-1E2FD17D2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5607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AU" sz="8000" dirty="0"/>
              <a:t>Navigation and Sitemap </a:t>
            </a:r>
          </a:p>
        </p:txBody>
      </p:sp>
    </p:spTree>
    <p:extLst>
      <p:ext uri="{BB962C8B-B14F-4D97-AF65-F5344CB8AC3E}">
        <p14:creationId xmlns:p14="http://schemas.microsoft.com/office/powerpoint/2010/main" val="3444723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C1E5815-D54C-487F-A054-6D4930ADE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208496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170F137-51B1-9B48-9CBF-6E6BBD518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6142" y="4173361"/>
            <a:ext cx="1274088" cy="1449421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6D5EDB2B-A3FF-6D4B-92C8-E1C7301AECF3}"/>
              </a:ext>
            </a:extLst>
          </p:cNvPr>
          <p:cNvSpPr txBox="1"/>
          <p:nvPr/>
        </p:nvSpPr>
        <p:spPr>
          <a:xfrm>
            <a:off x="8963727" y="5574874"/>
            <a:ext cx="2871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AU" dirty="0">
                <a:solidFill>
                  <a:schemeClr val="tx2"/>
                </a:solidFill>
              </a:rPr>
              <a:t>Back-to-top navigation</a:t>
            </a:r>
          </a:p>
          <a:p>
            <a:endParaRPr lang="en-US" dirty="0"/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E2A5E924-DF43-3A4C-A7D0-056FF6E1FD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620" y="636795"/>
            <a:ext cx="9827256" cy="3410004"/>
          </a:xfrm>
          <a:prstGeom prst="rect">
            <a:avLst/>
          </a:prstGeom>
        </p:spPr>
      </p:pic>
      <p:sp>
        <p:nvSpPr>
          <p:cNvPr id="42" name="Right Arrow 41">
            <a:extLst>
              <a:ext uri="{FF2B5EF4-FFF2-40B4-BE49-F238E27FC236}">
                <a16:creationId xmlns:a16="http://schemas.microsoft.com/office/drawing/2014/main" id="{5829CB43-5657-544E-8FD8-3FF32540D369}"/>
              </a:ext>
            </a:extLst>
          </p:cNvPr>
          <p:cNvSpPr/>
          <p:nvPr/>
        </p:nvSpPr>
        <p:spPr>
          <a:xfrm rot="19717851">
            <a:off x="8839098" y="3665176"/>
            <a:ext cx="690627" cy="328469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878EFE-9DAC-BD4B-A4B5-491E2CD588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3154" y="1609380"/>
            <a:ext cx="1663690" cy="2288723"/>
          </a:xfrm>
          <a:prstGeom prst="rect">
            <a:avLst/>
          </a:prstGeom>
        </p:spPr>
      </p:pic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C139F5A-0F35-5147-9F1B-37585BCAD930}"/>
              </a:ext>
            </a:extLst>
          </p:cNvPr>
          <p:cNvCxnSpPr/>
          <p:nvPr/>
        </p:nvCxnSpPr>
        <p:spPr>
          <a:xfrm flipV="1">
            <a:off x="1620078" y="1401417"/>
            <a:ext cx="834887" cy="2723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5B0688E-CEAB-3C4A-B3DD-CE4FF32A0E6F}"/>
              </a:ext>
            </a:extLst>
          </p:cNvPr>
          <p:cNvCxnSpPr/>
          <p:nvPr/>
        </p:nvCxnSpPr>
        <p:spPr>
          <a:xfrm flipH="1" flipV="1">
            <a:off x="1223595" y="2027583"/>
            <a:ext cx="2754896" cy="2097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CD3540B-30D5-7444-B816-5778B9C06023}"/>
              </a:ext>
            </a:extLst>
          </p:cNvPr>
          <p:cNvCxnSpPr/>
          <p:nvPr/>
        </p:nvCxnSpPr>
        <p:spPr>
          <a:xfrm flipH="1" flipV="1">
            <a:off x="2174124" y="1977887"/>
            <a:ext cx="2071845" cy="2147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A3ACCFD-2A29-F54A-BB61-F55E203A6DEE}"/>
              </a:ext>
            </a:extLst>
          </p:cNvPr>
          <p:cNvCxnSpPr>
            <a:cxnSpLocks/>
          </p:cNvCxnSpPr>
          <p:nvPr/>
        </p:nvCxnSpPr>
        <p:spPr>
          <a:xfrm flipH="1" flipV="1">
            <a:off x="3259892" y="2108575"/>
            <a:ext cx="1183941" cy="20166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7A5341E-6349-284F-8E18-4503ACD122B2}"/>
              </a:ext>
            </a:extLst>
          </p:cNvPr>
          <p:cNvCxnSpPr/>
          <p:nvPr/>
        </p:nvCxnSpPr>
        <p:spPr>
          <a:xfrm flipH="1" flipV="1">
            <a:off x="4526450" y="2027583"/>
            <a:ext cx="161433" cy="2097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Curved Down Arrow 81">
            <a:extLst>
              <a:ext uri="{FF2B5EF4-FFF2-40B4-BE49-F238E27FC236}">
                <a16:creationId xmlns:a16="http://schemas.microsoft.com/office/drawing/2014/main" id="{74D1647E-B947-7D4D-93F2-4B3B822DE6AA}"/>
              </a:ext>
            </a:extLst>
          </p:cNvPr>
          <p:cNvSpPr/>
          <p:nvPr/>
        </p:nvSpPr>
        <p:spPr>
          <a:xfrm rot="20737786">
            <a:off x="3624171" y="776257"/>
            <a:ext cx="1696301" cy="487017"/>
          </a:xfrm>
          <a:prstGeom prst="curvedDown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A0F9D8A-80E9-564D-B51F-0DBBBDEFCF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4424" y="4149391"/>
            <a:ext cx="3416200" cy="2684434"/>
          </a:xfrm>
          <a:prstGeom prst="rect">
            <a:avLst/>
          </a:prstGeom>
        </p:spPr>
      </p:pic>
      <p:sp>
        <p:nvSpPr>
          <p:cNvPr id="5" name="Frame 4">
            <a:extLst>
              <a:ext uri="{FF2B5EF4-FFF2-40B4-BE49-F238E27FC236}">
                <a16:creationId xmlns:a16="http://schemas.microsoft.com/office/drawing/2014/main" id="{1B350020-66DA-164A-8248-8EC8EEFEC6DF}"/>
              </a:ext>
            </a:extLst>
          </p:cNvPr>
          <p:cNvSpPr/>
          <p:nvPr/>
        </p:nvSpPr>
        <p:spPr>
          <a:xfrm>
            <a:off x="1280532" y="4060699"/>
            <a:ext cx="452560" cy="319982"/>
          </a:xfrm>
          <a:prstGeom prst="fram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B141A2-FE52-364A-AD17-C06E617534F6}"/>
              </a:ext>
            </a:extLst>
          </p:cNvPr>
          <p:cNvSpPr txBox="1"/>
          <p:nvPr/>
        </p:nvSpPr>
        <p:spPr>
          <a:xfrm>
            <a:off x="1346133" y="4291357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Logo</a:t>
            </a:r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B19A27C0-DFB0-8648-9D05-442D15F96EA7}"/>
              </a:ext>
            </a:extLst>
          </p:cNvPr>
          <p:cNvSpPr/>
          <p:nvPr/>
        </p:nvSpPr>
        <p:spPr>
          <a:xfrm>
            <a:off x="3641853" y="4111512"/>
            <a:ext cx="1200623" cy="217688"/>
          </a:xfrm>
          <a:prstGeom prst="fram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70BF43-A8FF-174A-A615-49CEDF6A8318}"/>
              </a:ext>
            </a:extLst>
          </p:cNvPr>
          <p:cNvSpPr txBox="1"/>
          <p:nvPr/>
        </p:nvSpPr>
        <p:spPr>
          <a:xfrm>
            <a:off x="3587034" y="4332355"/>
            <a:ext cx="1669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Navigation Bar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412045-2566-AC45-BA7F-D43D4D1B27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9681" y="4125217"/>
            <a:ext cx="3427105" cy="273278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B0AAC6A-C6DE-5D41-A4E7-4FC3BA84E2F8}"/>
              </a:ext>
            </a:extLst>
          </p:cNvPr>
          <p:cNvSpPr txBox="1"/>
          <p:nvPr/>
        </p:nvSpPr>
        <p:spPr>
          <a:xfrm>
            <a:off x="7320863" y="4424221"/>
            <a:ext cx="2096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Hamburger menu</a:t>
            </a: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FCFBE9F8-5AB9-CA47-A2B1-2493B6B22264}"/>
              </a:ext>
            </a:extLst>
          </p:cNvPr>
          <p:cNvSpPr/>
          <p:nvPr/>
        </p:nvSpPr>
        <p:spPr>
          <a:xfrm>
            <a:off x="8437944" y="4019377"/>
            <a:ext cx="353925" cy="319982"/>
          </a:xfrm>
          <a:prstGeom prst="fram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2178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57315-A385-194C-9014-1E2FD17D2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5607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AU" sz="8000" dirty="0"/>
              <a:t>Wireframes,</a:t>
            </a:r>
            <a:br>
              <a:rPr lang="en-AU" sz="8000" dirty="0"/>
            </a:br>
            <a:r>
              <a:rPr lang="en-AU" sz="8000" dirty="0"/>
              <a:t>components and site features</a:t>
            </a:r>
          </a:p>
        </p:txBody>
      </p:sp>
    </p:spTree>
    <p:extLst>
      <p:ext uri="{BB962C8B-B14F-4D97-AF65-F5344CB8AC3E}">
        <p14:creationId xmlns:p14="http://schemas.microsoft.com/office/powerpoint/2010/main" val="369148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BC88E0A-FA12-6142-9542-D93B94ED105B}"/>
              </a:ext>
            </a:extLst>
          </p:cNvPr>
          <p:cNvSpPr txBox="1"/>
          <p:nvPr/>
        </p:nvSpPr>
        <p:spPr>
          <a:xfrm>
            <a:off x="3677600" y="1164674"/>
            <a:ext cx="27738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Hamburger Menu Component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745692A-D911-2140-81D2-93007ABC4D28}"/>
              </a:ext>
            </a:extLst>
          </p:cNvPr>
          <p:cNvSpPr txBox="1"/>
          <p:nvPr/>
        </p:nvSpPr>
        <p:spPr>
          <a:xfrm>
            <a:off x="5857220" y="1771123"/>
            <a:ext cx="23484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Navigation Component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208BCE1-0ADF-864B-80AE-F6FBE61A26B5}"/>
              </a:ext>
            </a:extLst>
          </p:cNvPr>
          <p:cNvSpPr txBox="1"/>
          <p:nvPr/>
        </p:nvSpPr>
        <p:spPr>
          <a:xfrm>
            <a:off x="692590" y="271046"/>
            <a:ext cx="16340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Logo Component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DCA4229F-7599-2840-926A-D65AAFDAF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233" y="2360217"/>
            <a:ext cx="3508270" cy="2866928"/>
          </a:xfrm>
          <a:prstGeom prst="rect">
            <a:avLst/>
          </a:prstGeom>
        </p:spPr>
      </p:pic>
      <p:sp>
        <p:nvSpPr>
          <p:cNvPr id="54" name="Down Arrow 53">
            <a:extLst>
              <a:ext uri="{FF2B5EF4-FFF2-40B4-BE49-F238E27FC236}">
                <a16:creationId xmlns:a16="http://schemas.microsoft.com/office/drawing/2014/main" id="{DAE39A77-6824-9249-8FEA-0327516CAAF6}"/>
              </a:ext>
            </a:extLst>
          </p:cNvPr>
          <p:cNvSpPr/>
          <p:nvPr/>
        </p:nvSpPr>
        <p:spPr>
          <a:xfrm>
            <a:off x="6804941" y="2156067"/>
            <a:ext cx="226503" cy="6497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A538DDB1-1D1D-EE4C-B929-6F7AA52CDF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10" y="963132"/>
            <a:ext cx="2566937" cy="5142155"/>
          </a:xfrm>
          <a:prstGeom prst="rect">
            <a:avLst/>
          </a:prstGeom>
        </p:spPr>
      </p:pic>
      <p:sp>
        <p:nvSpPr>
          <p:cNvPr id="56" name="Down Arrow 55">
            <a:extLst>
              <a:ext uri="{FF2B5EF4-FFF2-40B4-BE49-F238E27FC236}">
                <a16:creationId xmlns:a16="http://schemas.microsoft.com/office/drawing/2014/main" id="{AA244461-CB2E-DA47-B70C-9AA9FEBF491E}"/>
              </a:ext>
            </a:extLst>
          </p:cNvPr>
          <p:cNvSpPr/>
          <p:nvPr/>
        </p:nvSpPr>
        <p:spPr>
          <a:xfrm rot="5127343">
            <a:off x="3377808" y="1208829"/>
            <a:ext cx="221800" cy="3993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1E56D46C-245E-2F43-A123-665C54C68B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7674" y="743804"/>
            <a:ext cx="3400179" cy="4970033"/>
          </a:xfrm>
          <a:prstGeom prst="rect">
            <a:avLst/>
          </a:prstGeom>
        </p:spPr>
      </p:pic>
      <p:sp>
        <p:nvSpPr>
          <p:cNvPr id="55" name="Down Arrow 54">
            <a:extLst>
              <a:ext uri="{FF2B5EF4-FFF2-40B4-BE49-F238E27FC236}">
                <a16:creationId xmlns:a16="http://schemas.microsoft.com/office/drawing/2014/main" id="{B309CE2F-5C16-C240-8A56-1731DD58BCF7}"/>
              </a:ext>
            </a:extLst>
          </p:cNvPr>
          <p:cNvSpPr/>
          <p:nvPr/>
        </p:nvSpPr>
        <p:spPr>
          <a:xfrm>
            <a:off x="1129599" y="734317"/>
            <a:ext cx="226503" cy="6497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1C4653E-F2EC-CC40-8745-CBD0C9E8FE07}"/>
              </a:ext>
            </a:extLst>
          </p:cNvPr>
          <p:cNvSpPr txBox="1"/>
          <p:nvPr/>
        </p:nvSpPr>
        <p:spPr>
          <a:xfrm>
            <a:off x="3761475" y="231602"/>
            <a:ext cx="45917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Navigation Bar Component and feature</a:t>
            </a:r>
          </a:p>
        </p:txBody>
      </p:sp>
    </p:spTree>
    <p:extLst>
      <p:ext uri="{BB962C8B-B14F-4D97-AF65-F5344CB8AC3E}">
        <p14:creationId xmlns:p14="http://schemas.microsoft.com/office/powerpoint/2010/main" val="1853372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F208BCE1-0ADF-864B-80AE-F6FBE61A26B5}"/>
              </a:ext>
            </a:extLst>
          </p:cNvPr>
          <p:cNvSpPr txBox="1"/>
          <p:nvPr/>
        </p:nvSpPr>
        <p:spPr>
          <a:xfrm>
            <a:off x="3131254" y="6306878"/>
            <a:ext cx="28176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Text or another element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DCA4229F-7599-2840-926A-D65AAFDAF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233" y="2360217"/>
            <a:ext cx="3508270" cy="2866928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A538DDB1-1D1D-EE4C-B929-6F7AA52CDF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10" y="963132"/>
            <a:ext cx="2566937" cy="5142155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1E56D46C-245E-2F43-A123-665C54C68B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57674" y="743804"/>
            <a:ext cx="3400179" cy="4970033"/>
          </a:xfrm>
          <a:prstGeom prst="rect">
            <a:avLst/>
          </a:prstGeom>
        </p:spPr>
      </p:pic>
      <p:sp>
        <p:nvSpPr>
          <p:cNvPr id="55" name="Down Arrow 54">
            <a:extLst>
              <a:ext uri="{FF2B5EF4-FFF2-40B4-BE49-F238E27FC236}">
                <a16:creationId xmlns:a16="http://schemas.microsoft.com/office/drawing/2014/main" id="{B309CE2F-5C16-C240-8A56-1731DD58BCF7}"/>
              </a:ext>
            </a:extLst>
          </p:cNvPr>
          <p:cNvSpPr/>
          <p:nvPr/>
        </p:nvSpPr>
        <p:spPr>
          <a:xfrm rot="9165912">
            <a:off x="3027172" y="5251787"/>
            <a:ext cx="208165" cy="106658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1C4653E-F2EC-CC40-8745-CBD0C9E8FE07}"/>
              </a:ext>
            </a:extLst>
          </p:cNvPr>
          <p:cNvSpPr txBox="1"/>
          <p:nvPr/>
        </p:nvSpPr>
        <p:spPr>
          <a:xfrm>
            <a:off x="3566871" y="449487"/>
            <a:ext cx="45917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2. Two column Component used for</a:t>
            </a:r>
          </a:p>
          <a:p>
            <a:r>
              <a:rPr lang="en-US" sz="2400" dirty="0"/>
              <a:t>About me feature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4ABAE776-DE2F-E04F-AC55-280D492FDF05}"/>
              </a:ext>
            </a:extLst>
          </p:cNvPr>
          <p:cNvSpPr/>
          <p:nvPr/>
        </p:nvSpPr>
        <p:spPr>
          <a:xfrm rot="9531924">
            <a:off x="1410619" y="5265338"/>
            <a:ext cx="183064" cy="11153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453287-B483-8E4B-8464-9B27A3E98E5F}"/>
              </a:ext>
            </a:extLst>
          </p:cNvPr>
          <p:cNvSpPr txBox="1"/>
          <p:nvPr/>
        </p:nvSpPr>
        <p:spPr>
          <a:xfrm>
            <a:off x="1474629" y="6411420"/>
            <a:ext cx="16340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51509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14785A-63A9-1341-9439-A75CDA2F5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655" y="1123526"/>
            <a:ext cx="2429031" cy="460480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ACB2012-3A7A-0B4C-B570-0C878BAD5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676" y="1971194"/>
            <a:ext cx="3537345" cy="2909465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D78AC997-44C7-C04D-9451-83D7533340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9508" y="1123528"/>
            <a:ext cx="3142775" cy="4604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26F626D-D941-2D43-9283-CAE930A6F15C}"/>
              </a:ext>
            </a:extLst>
          </p:cNvPr>
          <p:cNvSpPr/>
          <p:nvPr/>
        </p:nvSpPr>
        <p:spPr>
          <a:xfrm>
            <a:off x="4530683" y="5844736"/>
            <a:ext cx="6079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en-AU" b="0" dirty="0"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16189D-AEEE-804A-88B4-237E7E69D2D7}"/>
              </a:ext>
            </a:extLst>
          </p:cNvPr>
          <p:cNvSpPr/>
          <p:nvPr/>
        </p:nvSpPr>
        <p:spPr>
          <a:xfrm>
            <a:off x="6745565" y="5638861"/>
            <a:ext cx="825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AU" b="0" dirty="0"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mage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3071DEB6-E1AE-7448-B9CA-5B64FC2A2E16}"/>
              </a:ext>
            </a:extLst>
          </p:cNvPr>
          <p:cNvSpPr/>
          <p:nvPr/>
        </p:nvSpPr>
        <p:spPr>
          <a:xfrm rot="11421205">
            <a:off x="4872596" y="4144276"/>
            <a:ext cx="300749" cy="16192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766CA7AD-9EEB-4A43-B151-91448EB1AD44}"/>
              </a:ext>
            </a:extLst>
          </p:cNvPr>
          <p:cNvSpPr/>
          <p:nvPr/>
        </p:nvSpPr>
        <p:spPr>
          <a:xfrm rot="10509892">
            <a:off x="7024537" y="4641026"/>
            <a:ext cx="300749" cy="9817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B7DEE4-CAFC-FE47-A7A5-EC7CF2619421}"/>
              </a:ext>
            </a:extLst>
          </p:cNvPr>
          <p:cNvSpPr txBox="1"/>
          <p:nvPr/>
        </p:nvSpPr>
        <p:spPr>
          <a:xfrm>
            <a:off x="3659552" y="4733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AU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4CCF015-E440-464E-A9E0-3D672E2EBA7A}"/>
              </a:ext>
            </a:extLst>
          </p:cNvPr>
          <p:cNvSpPr/>
          <p:nvPr/>
        </p:nvSpPr>
        <p:spPr>
          <a:xfrm>
            <a:off x="6172827" y="1403348"/>
            <a:ext cx="612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AU" b="0" dirty="0"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B20DFC-EBE4-1B47-BEFD-17B8F977B8EB}"/>
              </a:ext>
            </a:extLst>
          </p:cNvPr>
          <p:cNvSpPr/>
          <p:nvPr/>
        </p:nvSpPr>
        <p:spPr>
          <a:xfrm>
            <a:off x="3915983" y="368147"/>
            <a:ext cx="42679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400" dirty="0">
                <a:latin typeface="Arial" panose="020B0604020202020204" pitchFamily="34" charset="0"/>
                <a:cs typeface="Arial" panose="020B0604020202020204" pitchFamily="34" charset="0"/>
              </a:rPr>
              <a:t>3. Text with Image component</a:t>
            </a:r>
          </a:p>
          <a:p>
            <a:r>
              <a:rPr lang="en-AU" sz="2400" dirty="0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AU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sed f</a:t>
            </a:r>
            <a:r>
              <a:rPr lang="en-AU" sz="2400" dirty="0">
                <a:latin typeface="Arial" panose="020B0604020202020204" pitchFamily="34" charset="0"/>
                <a:cs typeface="Arial" panose="020B0604020202020204" pitchFamily="34" charset="0"/>
              </a:rPr>
              <a:t>or project feature</a:t>
            </a:r>
            <a:endParaRPr lang="en-AU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Down Arrow 27">
            <a:extLst>
              <a:ext uri="{FF2B5EF4-FFF2-40B4-BE49-F238E27FC236}">
                <a16:creationId xmlns:a16="http://schemas.microsoft.com/office/drawing/2014/main" id="{991C32CA-5765-D946-8C1D-1B8D3ECFB165}"/>
              </a:ext>
            </a:extLst>
          </p:cNvPr>
          <p:cNvSpPr/>
          <p:nvPr/>
        </p:nvSpPr>
        <p:spPr>
          <a:xfrm rot="21051777">
            <a:off x="6428609" y="1867499"/>
            <a:ext cx="300749" cy="11727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88932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4BA319C-796F-3C44-B8F4-91C1AFDC0A75}"/>
              </a:ext>
            </a:extLst>
          </p:cNvPr>
          <p:cNvSpPr txBox="1"/>
          <p:nvPr/>
        </p:nvSpPr>
        <p:spPr>
          <a:xfrm>
            <a:off x="3259823" y="254991"/>
            <a:ext cx="7160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4. Blog Article Component used for blog feature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45F09DD-0ADE-444C-AAF6-487A6FEBFC48}"/>
              </a:ext>
            </a:extLst>
          </p:cNvPr>
          <p:cNvSpPr/>
          <p:nvPr/>
        </p:nvSpPr>
        <p:spPr>
          <a:xfrm>
            <a:off x="3979258" y="1176471"/>
            <a:ext cx="13132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Article Title</a:t>
            </a:r>
            <a:endParaRPr lang="en-AU" b="0" dirty="0"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BBDFC4F-13D0-BC4B-8A4A-481B3B1A1EC6}"/>
              </a:ext>
            </a:extLst>
          </p:cNvPr>
          <p:cNvSpPr/>
          <p:nvPr/>
        </p:nvSpPr>
        <p:spPr>
          <a:xfrm>
            <a:off x="5989281" y="1441213"/>
            <a:ext cx="671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</a:t>
            </a:r>
            <a:endParaRPr lang="en-AU" b="0" dirty="0"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029A629-EFBF-2240-9AD9-C89880E95360}"/>
              </a:ext>
            </a:extLst>
          </p:cNvPr>
          <p:cNvSpPr/>
          <p:nvPr/>
        </p:nvSpPr>
        <p:spPr>
          <a:xfrm>
            <a:off x="4056638" y="1500247"/>
            <a:ext cx="1334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View More </a:t>
            </a:r>
            <a:endParaRPr lang="en-AU" b="0" dirty="0"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A5E14C3-4EFE-7D49-B87E-7EAFC07B7CB5}"/>
              </a:ext>
            </a:extLst>
          </p:cNvPr>
          <p:cNvSpPr/>
          <p:nvPr/>
        </p:nvSpPr>
        <p:spPr>
          <a:xfrm>
            <a:off x="5359767" y="5247025"/>
            <a:ext cx="2351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b="0" dirty="0"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Abstract of the article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7D6A786-158C-1A44-8414-27907987B872}"/>
              </a:ext>
            </a:extLst>
          </p:cNvPr>
          <p:cNvSpPr/>
          <p:nvPr/>
        </p:nvSpPr>
        <p:spPr>
          <a:xfrm>
            <a:off x="21867" y="4184276"/>
            <a:ext cx="825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endParaRPr lang="en-AU" b="0" dirty="0"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BD31AC-CF6E-F34C-8046-7AE508993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972" y="781736"/>
            <a:ext cx="2907298" cy="5530771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9779DFA1-F9A7-404D-AD97-DC9F5654562C}"/>
              </a:ext>
            </a:extLst>
          </p:cNvPr>
          <p:cNvSpPr/>
          <p:nvPr/>
        </p:nvSpPr>
        <p:spPr>
          <a:xfrm rot="4058541">
            <a:off x="3148178" y="1041321"/>
            <a:ext cx="225846" cy="13022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6" name="Down Arrow 25">
            <a:extLst>
              <a:ext uri="{FF2B5EF4-FFF2-40B4-BE49-F238E27FC236}">
                <a16:creationId xmlns:a16="http://schemas.microsoft.com/office/drawing/2014/main" id="{1449D96F-1E9C-5A41-A61E-76A5391C71CF}"/>
              </a:ext>
            </a:extLst>
          </p:cNvPr>
          <p:cNvSpPr/>
          <p:nvPr/>
        </p:nvSpPr>
        <p:spPr>
          <a:xfrm rot="3929501">
            <a:off x="3437783" y="1447792"/>
            <a:ext cx="246852" cy="101329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9" name="Down Arrow 28">
            <a:extLst>
              <a:ext uri="{FF2B5EF4-FFF2-40B4-BE49-F238E27FC236}">
                <a16:creationId xmlns:a16="http://schemas.microsoft.com/office/drawing/2014/main" id="{A8923B4B-DC9A-1C4F-B98D-DC46E8B25AFA}"/>
              </a:ext>
            </a:extLst>
          </p:cNvPr>
          <p:cNvSpPr/>
          <p:nvPr/>
        </p:nvSpPr>
        <p:spPr>
          <a:xfrm rot="14462254">
            <a:off x="1187217" y="3361000"/>
            <a:ext cx="240726" cy="1130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DBEF37-6992-C941-817C-4CD5296564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0989" y="2156334"/>
            <a:ext cx="3642737" cy="2978893"/>
          </a:xfrm>
          <a:prstGeom prst="rect">
            <a:avLst/>
          </a:prstGeom>
        </p:spPr>
      </p:pic>
      <p:sp>
        <p:nvSpPr>
          <p:cNvPr id="23" name="Down Arrow 22">
            <a:extLst>
              <a:ext uri="{FF2B5EF4-FFF2-40B4-BE49-F238E27FC236}">
                <a16:creationId xmlns:a16="http://schemas.microsoft.com/office/drawing/2014/main" id="{CCB9471B-FA8C-CB4E-B63C-08ADD3F65088}"/>
              </a:ext>
            </a:extLst>
          </p:cNvPr>
          <p:cNvSpPr/>
          <p:nvPr/>
        </p:nvSpPr>
        <p:spPr>
          <a:xfrm rot="20014432">
            <a:off x="6545780" y="1818064"/>
            <a:ext cx="179033" cy="10692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C4C61982-81CA-234C-887E-1ADF172FC6C5}"/>
              </a:ext>
            </a:extLst>
          </p:cNvPr>
          <p:cNvSpPr/>
          <p:nvPr/>
        </p:nvSpPr>
        <p:spPr>
          <a:xfrm rot="11322431">
            <a:off x="6053306" y="3999638"/>
            <a:ext cx="267355" cy="12715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D888B2-69FE-2D48-9725-0F72A62FD0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9379" y="922720"/>
            <a:ext cx="3569497" cy="524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070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299F7A3-50D4-9742-BE60-A39EE0E0A35E}"/>
              </a:ext>
            </a:extLst>
          </p:cNvPr>
          <p:cNvSpPr txBox="1"/>
          <p:nvPr/>
        </p:nvSpPr>
        <p:spPr>
          <a:xfrm>
            <a:off x="3976275" y="408672"/>
            <a:ext cx="38451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5. Footer Component used for my contact feature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E76BAEC-4A4A-0A4A-A7A6-DA2FE48EFF21}"/>
              </a:ext>
            </a:extLst>
          </p:cNvPr>
          <p:cNvSpPr txBox="1"/>
          <p:nvPr/>
        </p:nvSpPr>
        <p:spPr>
          <a:xfrm>
            <a:off x="4137041" y="5909028"/>
            <a:ext cx="1648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Perfectional Contact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FE51697-E0AB-2D4F-96E4-EB119E742C46}"/>
              </a:ext>
            </a:extLst>
          </p:cNvPr>
          <p:cNvSpPr/>
          <p:nvPr/>
        </p:nvSpPr>
        <p:spPr>
          <a:xfrm>
            <a:off x="2014589" y="6428849"/>
            <a:ext cx="5437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  <a:endParaRPr lang="en-AU" b="0" dirty="0"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D45E47-8C18-C94B-9DB1-E204EBCFB581}"/>
              </a:ext>
            </a:extLst>
          </p:cNvPr>
          <p:cNvSpPr txBox="1"/>
          <p:nvPr/>
        </p:nvSpPr>
        <p:spPr>
          <a:xfrm>
            <a:off x="5530907" y="1679917"/>
            <a:ext cx="1648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Image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39BCAC-27B9-7941-9970-6761EFD86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681" y="614365"/>
            <a:ext cx="2921280" cy="5712056"/>
          </a:xfrm>
          <a:prstGeom prst="rect">
            <a:avLst/>
          </a:prstGeom>
        </p:spPr>
      </p:pic>
      <p:sp>
        <p:nvSpPr>
          <p:cNvPr id="21" name="Down Arrow 20">
            <a:extLst>
              <a:ext uri="{FF2B5EF4-FFF2-40B4-BE49-F238E27FC236}">
                <a16:creationId xmlns:a16="http://schemas.microsoft.com/office/drawing/2014/main" id="{E83A7A42-58E1-BF4B-BD0F-ABA9272686CB}"/>
              </a:ext>
            </a:extLst>
          </p:cNvPr>
          <p:cNvSpPr/>
          <p:nvPr/>
        </p:nvSpPr>
        <p:spPr>
          <a:xfrm rot="11244132">
            <a:off x="2249579" y="5433770"/>
            <a:ext cx="250123" cy="92627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4140D5E-8205-0B46-96DE-C820490A9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0687" y="2337563"/>
            <a:ext cx="3593770" cy="2946551"/>
          </a:xfrm>
          <a:prstGeom prst="rect">
            <a:avLst/>
          </a:prstGeom>
        </p:spPr>
      </p:pic>
      <p:sp>
        <p:nvSpPr>
          <p:cNvPr id="19" name="Down Arrow 18">
            <a:extLst>
              <a:ext uri="{FF2B5EF4-FFF2-40B4-BE49-F238E27FC236}">
                <a16:creationId xmlns:a16="http://schemas.microsoft.com/office/drawing/2014/main" id="{E4CC6D84-7DD2-4A4C-AEF1-2D97D8660CE4}"/>
              </a:ext>
            </a:extLst>
          </p:cNvPr>
          <p:cNvSpPr/>
          <p:nvPr/>
        </p:nvSpPr>
        <p:spPr>
          <a:xfrm>
            <a:off x="5789836" y="2091610"/>
            <a:ext cx="218013" cy="93503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2" name="Down Arrow 21">
            <a:extLst>
              <a:ext uri="{FF2B5EF4-FFF2-40B4-BE49-F238E27FC236}">
                <a16:creationId xmlns:a16="http://schemas.microsoft.com/office/drawing/2014/main" id="{15C1F550-00EC-A842-99D3-34C6D80E4AC9}"/>
              </a:ext>
            </a:extLst>
          </p:cNvPr>
          <p:cNvSpPr/>
          <p:nvPr/>
        </p:nvSpPr>
        <p:spPr>
          <a:xfrm rot="10800000">
            <a:off x="4847977" y="5143929"/>
            <a:ext cx="226503" cy="64970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A63E9E9-6509-EC48-A404-76F143805D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7384" y="571501"/>
            <a:ext cx="3789289" cy="563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539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ACE89E1-1ADF-5B46-85E3-6B0759778364}"/>
              </a:ext>
            </a:extLst>
          </p:cNvPr>
          <p:cNvSpPr txBox="1"/>
          <p:nvPr/>
        </p:nvSpPr>
        <p:spPr>
          <a:xfrm>
            <a:off x="655320" y="1030143"/>
            <a:ext cx="5120114" cy="169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>
                <a:latin typeface="+mj-lt"/>
                <a:ea typeface="+mj-ea"/>
                <a:cs typeface="+mj-cs"/>
              </a:rPr>
              <a:t>6. Back-to-top Component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33F971B-E205-1D4D-AB78-41C159A223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11" r="-1" b="-1"/>
          <a:stretch/>
        </p:blipFill>
        <p:spPr>
          <a:xfrm>
            <a:off x="4707275" y="412776"/>
            <a:ext cx="5597062" cy="6080099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0E504C-4928-B04C-ADF7-212313256200}"/>
              </a:ext>
            </a:extLst>
          </p:cNvPr>
          <p:cNvSpPr txBox="1"/>
          <p:nvPr/>
        </p:nvSpPr>
        <p:spPr>
          <a:xfrm>
            <a:off x="6986135" y="6119507"/>
            <a:ext cx="5120113" cy="34622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Back-to-top navigation</a:t>
            </a:r>
          </a:p>
        </p:txBody>
      </p:sp>
    </p:spTree>
    <p:extLst>
      <p:ext uri="{BB962C8B-B14F-4D97-AF65-F5344CB8AC3E}">
        <p14:creationId xmlns:p14="http://schemas.microsoft.com/office/powerpoint/2010/main" val="544067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9004A5B-DCD1-C547-9DBF-370B222C2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447" y="878730"/>
            <a:ext cx="2700027" cy="509439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CAEDFEB-9D96-CA49-80D4-35B02A0DF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676" y="1860652"/>
            <a:ext cx="3537345" cy="313055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0D54CF2-A6A7-0A40-8F9D-10362C928E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4865" y="878730"/>
            <a:ext cx="3641375" cy="520196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5315491-6A7D-F54F-910F-0A62486318DC}"/>
              </a:ext>
            </a:extLst>
          </p:cNvPr>
          <p:cNvSpPr txBox="1"/>
          <p:nvPr/>
        </p:nvSpPr>
        <p:spPr>
          <a:xfrm>
            <a:off x="1192447" y="298113"/>
            <a:ext cx="59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Title</a:t>
            </a:r>
          </a:p>
        </p:txBody>
      </p:sp>
      <p:sp>
        <p:nvSpPr>
          <p:cNvPr id="20" name="Down Arrow 19">
            <a:extLst>
              <a:ext uri="{FF2B5EF4-FFF2-40B4-BE49-F238E27FC236}">
                <a16:creationId xmlns:a16="http://schemas.microsoft.com/office/drawing/2014/main" id="{17EE79CD-F27E-F043-854F-8F01D2DE9B45}"/>
              </a:ext>
            </a:extLst>
          </p:cNvPr>
          <p:cNvSpPr/>
          <p:nvPr/>
        </p:nvSpPr>
        <p:spPr>
          <a:xfrm rot="20527285">
            <a:off x="1588056" y="674746"/>
            <a:ext cx="227597" cy="12461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0E36C9-4960-3F4B-82B4-B13C2E06A695}"/>
              </a:ext>
            </a:extLst>
          </p:cNvPr>
          <p:cNvSpPr txBox="1"/>
          <p:nvPr/>
        </p:nvSpPr>
        <p:spPr>
          <a:xfrm>
            <a:off x="3577385" y="311422"/>
            <a:ext cx="6687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/>
              <a:t>7. Article Component used for blog page feature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B8D782-38BB-8B48-AAFE-9C39F8BD68CF}"/>
              </a:ext>
            </a:extLst>
          </p:cNvPr>
          <p:cNvSpPr txBox="1"/>
          <p:nvPr/>
        </p:nvSpPr>
        <p:spPr>
          <a:xfrm>
            <a:off x="2318330" y="322278"/>
            <a:ext cx="670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Date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C38045-65FE-A946-80AE-80CA5C6A123F}"/>
              </a:ext>
            </a:extLst>
          </p:cNvPr>
          <p:cNvSpPr txBox="1"/>
          <p:nvPr/>
        </p:nvSpPr>
        <p:spPr>
          <a:xfrm>
            <a:off x="266915" y="2670791"/>
            <a:ext cx="988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Image</a:t>
            </a:r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A28936FA-7B94-8C42-A04C-8434EA05C390}"/>
              </a:ext>
            </a:extLst>
          </p:cNvPr>
          <p:cNvSpPr/>
          <p:nvPr/>
        </p:nvSpPr>
        <p:spPr>
          <a:xfrm rot="21385290">
            <a:off x="2628581" y="758830"/>
            <a:ext cx="227597" cy="12461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6" name="Down Arrow 25">
            <a:extLst>
              <a:ext uri="{FF2B5EF4-FFF2-40B4-BE49-F238E27FC236}">
                <a16:creationId xmlns:a16="http://schemas.microsoft.com/office/drawing/2014/main" id="{6B72D77F-5197-E54E-9985-A078AEEBF05B}"/>
              </a:ext>
            </a:extLst>
          </p:cNvPr>
          <p:cNvSpPr/>
          <p:nvPr/>
        </p:nvSpPr>
        <p:spPr>
          <a:xfrm rot="16200000">
            <a:off x="1495297" y="2299339"/>
            <a:ext cx="210742" cy="11122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8E27C6-085D-AF48-96AF-C59844F29DD8}"/>
              </a:ext>
            </a:extLst>
          </p:cNvPr>
          <p:cNvSpPr txBox="1"/>
          <p:nvPr/>
        </p:nvSpPr>
        <p:spPr>
          <a:xfrm>
            <a:off x="382618" y="3879204"/>
            <a:ext cx="988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Text</a:t>
            </a:r>
          </a:p>
        </p:txBody>
      </p:sp>
      <p:sp>
        <p:nvSpPr>
          <p:cNvPr id="28" name="Down Arrow 27">
            <a:extLst>
              <a:ext uri="{FF2B5EF4-FFF2-40B4-BE49-F238E27FC236}">
                <a16:creationId xmlns:a16="http://schemas.microsoft.com/office/drawing/2014/main" id="{8DDEBD64-98D0-E643-A860-7C1D72A8A3A2}"/>
              </a:ext>
            </a:extLst>
          </p:cNvPr>
          <p:cNvSpPr/>
          <p:nvPr/>
        </p:nvSpPr>
        <p:spPr>
          <a:xfrm rot="16200000">
            <a:off x="1323234" y="3722135"/>
            <a:ext cx="210742" cy="7260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77210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2765C4-D38F-DC4F-B42C-5ECDC3E4D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5" y="484240"/>
            <a:ext cx="5130795" cy="1461778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11840CD-F516-024B-8B79-51045A2E8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202" y="1660882"/>
            <a:ext cx="4048344" cy="3536236"/>
          </a:xfrm>
        </p:spPr>
        <p:txBody>
          <a:bodyPr>
            <a:normAutofit/>
          </a:bodyPr>
          <a:lstStyle/>
          <a:p>
            <a:pPr lvl="0"/>
            <a:r>
              <a:rPr lang="en-AU" sz="2400" dirty="0">
                <a:sym typeface="Courier New"/>
              </a:rPr>
              <a:t>Decision making process</a:t>
            </a:r>
            <a:endParaRPr lang="en-AU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Navigation and Sitemap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Wireframes and components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Audience Engagement</a:t>
            </a:r>
          </a:p>
          <a:p>
            <a:r>
              <a:rPr lang="en-AU" sz="2200" dirty="0">
                <a:latin typeface="Arial" panose="020B0604020202020204" pitchFamily="34" charset="0"/>
                <a:cs typeface="Arial" panose="020B0604020202020204" pitchFamily="34" charset="0"/>
              </a:rPr>
              <a:t>Development/build process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AU" sz="2200" dirty="0">
                <a:latin typeface="Arial" panose="020B0604020202020204" pitchFamily="34" charset="0"/>
                <a:cs typeface="Arial" panose="020B0604020202020204" pitchFamily="34" charset="0"/>
              </a:rPr>
              <a:t>Feature overview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Questions</a:t>
            </a:r>
          </a:p>
          <a:p>
            <a:endParaRPr lang="en-US" sz="2200" b="1" dirty="0">
              <a:sym typeface="Wingdings" pitchFamily="2" charset="2"/>
            </a:endParaRPr>
          </a:p>
          <a:p>
            <a:endParaRPr lang="en-US" sz="220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8" name="Graphic 6" descr="Palette">
            <a:extLst>
              <a:ext uri="{FF2B5EF4-FFF2-40B4-BE49-F238E27FC236}">
                <a16:creationId xmlns:a16="http://schemas.microsoft.com/office/drawing/2014/main" id="{3BF00638-08CF-49BA-83B1-4C8CDF64B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7707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57315-A385-194C-9014-1E2FD17D2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5607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AU" sz="8000" dirty="0"/>
              <a:t>Audience Engagement</a:t>
            </a:r>
          </a:p>
        </p:txBody>
      </p:sp>
    </p:spTree>
    <p:extLst>
      <p:ext uri="{BB962C8B-B14F-4D97-AF65-F5344CB8AC3E}">
        <p14:creationId xmlns:p14="http://schemas.microsoft.com/office/powerpoint/2010/main" val="18167032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DF0D8-ECA7-9E44-97EF-F074B39D2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1968" y="714537"/>
            <a:ext cx="746423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D7BBC9"/>
                </a:solidFill>
                <a:latin typeface="+mn-lt"/>
                <a:cs typeface="Arial" panose="020B0604020202020204" pitchFamily="34" charset="0"/>
              </a:rPr>
              <a:t>Audience Engagement with Navigation </a:t>
            </a:r>
            <a:br>
              <a:rPr lang="en-AU" dirty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22275E-560B-0E41-8D76-4F30415161BA}"/>
              </a:ext>
            </a:extLst>
          </p:cNvPr>
          <p:cNvSpPr txBox="1"/>
          <p:nvPr/>
        </p:nvSpPr>
        <p:spPr>
          <a:xfrm>
            <a:off x="1388287" y="5553010"/>
            <a:ext cx="2576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Hamburger Menu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303B2-ECC8-1648-B0F2-B9FA9921F70D}"/>
              </a:ext>
            </a:extLst>
          </p:cNvPr>
          <p:cNvSpPr txBox="1"/>
          <p:nvPr/>
        </p:nvSpPr>
        <p:spPr>
          <a:xfrm>
            <a:off x="6817869" y="3183439"/>
            <a:ext cx="4603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When the width of browser under 800px will switch to hamburger menu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D08B23-4219-E643-95BE-61AC2F46A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231" y="2770076"/>
            <a:ext cx="4127500" cy="482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965B6E-573A-0F4B-AF70-345A38C214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7642" y="4825259"/>
            <a:ext cx="3873500" cy="5080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EE7F8D1-A7E2-E844-87A5-4EAB2A8A5861}"/>
              </a:ext>
            </a:extLst>
          </p:cNvPr>
          <p:cNvCxnSpPr>
            <a:cxnSpLocks/>
          </p:cNvCxnSpPr>
          <p:nvPr/>
        </p:nvCxnSpPr>
        <p:spPr>
          <a:xfrm flipH="1" flipV="1">
            <a:off x="3965118" y="2227526"/>
            <a:ext cx="2852751" cy="702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06E668F-39E2-BE42-88AF-4697383C6C39}"/>
              </a:ext>
            </a:extLst>
          </p:cNvPr>
          <p:cNvSpPr txBox="1"/>
          <p:nvPr/>
        </p:nvSpPr>
        <p:spPr>
          <a:xfrm>
            <a:off x="6831724" y="5774131"/>
            <a:ext cx="4474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text shows underline when hovered over 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C46C696-450F-5142-81DC-774052EC65CD}"/>
              </a:ext>
            </a:extLst>
          </p:cNvPr>
          <p:cNvCxnSpPr/>
          <p:nvPr/>
        </p:nvCxnSpPr>
        <p:spPr>
          <a:xfrm flipH="1" flipV="1">
            <a:off x="7704083" y="5265683"/>
            <a:ext cx="788276" cy="508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C26CADE-1BB2-7149-A8B3-F1D2CDD2B44A}"/>
              </a:ext>
            </a:extLst>
          </p:cNvPr>
          <p:cNvSpPr txBox="1"/>
          <p:nvPr/>
        </p:nvSpPr>
        <p:spPr>
          <a:xfrm>
            <a:off x="524400" y="663393"/>
            <a:ext cx="25768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Transparent background menu list for enhanced design style</a:t>
            </a:r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CBE317-CCC5-A44E-A089-F207E6D40498}"/>
              </a:ext>
            </a:extLst>
          </p:cNvPr>
          <p:cNvSpPr txBox="1"/>
          <p:nvPr/>
        </p:nvSpPr>
        <p:spPr>
          <a:xfrm>
            <a:off x="7619421" y="2050834"/>
            <a:ext cx="2576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Navigation Bar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887A67-1F8E-2A4F-AAC6-6D54C865E5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64421" y="2091193"/>
            <a:ext cx="1892300" cy="30734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64A2F39-BD1B-DC4B-BAEF-DCFBE137B27F}"/>
              </a:ext>
            </a:extLst>
          </p:cNvPr>
          <p:cNvCxnSpPr>
            <a:cxnSpLocks/>
          </p:cNvCxnSpPr>
          <p:nvPr/>
        </p:nvCxnSpPr>
        <p:spPr>
          <a:xfrm>
            <a:off x="1769809" y="1392445"/>
            <a:ext cx="621552" cy="11864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3913381-29BB-5749-83D8-EE0FD4475FE0}"/>
              </a:ext>
            </a:extLst>
          </p:cNvPr>
          <p:cNvCxnSpPr>
            <a:cxnSpLocks/>
          </p:cNvCxnSpPr>
          <p:nvPr/>
        </p:nvCxnSpPr>
        <p:spPr>
          <a:xfrm flipH="1" flipV="1">
            <a:off x="3310759" y="2837793"/>
            <a:ext cx="4183117" cy="2946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6984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DF0D8-ECA7-9E44-97EF-F074B39D2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772" y="795877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D7BBC9"/>
                </a:solidFill>
                <a:latin typeface="+mn-lt"/>
                <a:cs typeface="Arial" panose="020B0604020202020204" pitchFamily="34" charset="0"/>
              </a:rPr>
              <a:t>Audience Engagement</a:t>
            </a:r>
            <a:br>
              <a:rPr lang="en-AU" dirty="0"/>
            </a:b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A258F0C-E809-C64D-897B-1BC22A9C0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2921" y="2324014"/>
            <a:ext cx="1244600" cy="1524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B22275E-560B-0E41-8D76-4F30415161BA}"/>
              </a:ext>
            </a:extLst>
          </p:cNvPr>
          <p:cNvSpPr txBox="1"/>
          <p:nvPr/>
        </p:nvSpPr>
        <p:spPr>
          <a:xfrm>
            <a:off x="2619855" y="1927072"/>
            <a:ext cx="2233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Contact Icons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303B2-ECC8-1648-B0F2-B9FA9921F70D}"/>
              </a:ext>
            </a:extLst>
          </p:cNvPr>
          <p:cNvSpPr txBox="1"/>
          <p:nvPr/>
        </p:nvSpPr>
        <p:spPr>
          <a:xfrm>
            <a:off x="7149064" y="1993543"/>
            <a:ext cx="34821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solidFill>
                  <a:schemeClr val="tx2"/>
                </a:solidFill>
              </a:rPr>
              <a:t>Back-to-top navigation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750EAE-8BE8-3C46-AF23-E2EF7A9576A3}"/>
              </a:ext>
            </a:extLst>
          </p:cNvPr>
          <p:cNvSpPr txBox="1"/>
          <p:nvPr/>
        </p:nvSpPr>
        <p:spPr>
          <a:xfrm>
            <a:off x="1450428" y="4574655"/>
            <a:ext cx="44283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Hover over the contact icon to zoom in and out which increases the interaction with the user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373E2E-0F2A-494A-A5DC-78C6C7500833}"/>
              </a:ext>
            </a:extLst>
          </p:cNvPr>
          <p:cNvSpPr txBox="1"/>
          <p:nvPr/>
        </p:nvSpPr>
        <p:spPr>
          <a:xfrm>
            <a:off x="7273755" y="3992102"/>
            <a:ext cx="31320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Takes the user back to the top of the page at any time in any section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850C2B2-6584-494E-8FBC-775CAAB33F94}"/>
              </a:ext>
            </a:extLst>
          </p:cNvPr>
          <p:cNvCxnSpPr>
            <a:cxnSpLocks/>
          </p:cNvCxnSpPr>
          <p:nvPr/>
        </p:nvCxnSpPr>
        <p:spPr>
          <a:xfrm flipV="1">
            <a:off x="2921876" y="3732715"/>
            <a:ext cx="309697" cy="841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2997C4D1-F465-1D44-B4F3-B614DB5E7F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0786" y="2585166"/>
            <a:ext cx="43180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9162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DF0D8-ECA7-9E44-97EF-F074B39D2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772" y="795877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Audience Engagement</a:t>
            </a:r>
            <a:br>
              <a:rPr lang="en-AU" dirty="0"/>
            </a:b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303B2-ECC8-1648-B0F2-B9FA9921F70D}"/>
              </a:ext>
            </a:extLst>
          </p:cNvPr>
          <p:cNvSpPr txBox="1"/>
          <p:nvPr/>
        </p:nvSpPr>
        <p:spPr>
          <a:xfrm>
            <a:off x="6799530" y="2206591"/>
            <a:ext cx="38829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  <a:ea typeface="Courier New"/>
                <a:cs typeface="Arial" panose="020B0604020202020204" pitchFamily="34" charset="0"/>
                <a:sym typeface="Courier New"/>
              </a:rPr>
              <a:t>Hover over zoom / scale up effect on blog images to draw the user’s attention to the images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A819F3-8ED5-4147-9D5A-AED4CE2B29AE}"/>
              </a:ext>
            </a:extLst>
          </p:cNvPr>
          <p:cNvSpPr txBox="1"/>
          <p:nvPr/>
        </p:nvSpPr>
        <p:spPr>
          <a:xfrm>
            <a:off x="7006655" y="4322841"/>
            <a:ext cx="38829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View more and title will link to the corresponding blog</a:t>
            </a:r>
            <a:endParaRPr lang="en-AU" dirty="0">
              <a:solidFill>
                <a:schemeClr val="accent1">
                  <a:lumMod val="60000"/>
                  <a:lumOff val="40000"/>
                </a:schemeClr>
              </a:solidFill>
              <a:cs typeface="Arial" panose="020B0604020202020204" pitchFamily="34" charset="0"/>
              <a:sym typeface="Courier New"/>
            </a:endParaRPr>
          </a:p>
          <a:p>
            <a:pPr lvl="0"/>
            <a:endParaRPr lang="en-AU" dirty="0">
              <a:solidFill>
                <a:schemeClr val="accent1">
                  <a:lumMod val="60000"/>
                  <a:lumOff val="40000"/>
                </a:schemeClr>
              </a:solidFill>
              <a:cs typeface="Arial" panose="020B0604020202020204" pitchFamily="34" charset="0"/>
              <a:sym typeface="Courier New"/>
            </a:endParaRPr>
          </a:p>
          <a:p>
            <a:pPr lvl="0"/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  <a:cs typeface="Arial" panose="020B0604020202020204" pitchFamily="34" charset="0"/>
                <a:sym typeface="Courier New"/>
              </a:rPr>
              <a:t>Hover over will show underline as an invitation for the user the interact</a:t>
            </a:r>
            <a:endParaRPr lang="en-AU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4338CD-22D6-8340-86BE-C806E515E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628" y="1922942"/>
            <a:ext cx="5290017" cy="421647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6286CBB-9B4F-634C-A526-7C266C88E7D9}"/>
              </a:ext>
            </a:extLst>
          </p:cNvPr>
          <p:cNvCxnSpPr>
            <a:cxnSpLocks/>
          </p:cNvCxnSpPr>
          <p:nvPr/>
        </p:nvCxnSpPr>
        <p:spPr>
          <a:xfrm flipH="1">
            <a:off x="3298198" y="2644170"/>
            <a:ext cx="3270768" cy="389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4881FA8-4A9D-314A-8ECD-0825540BC024}"/>
              </a:ext>
            </a:extLst>
          </p:cNvPr>
          <p:cNvCxnSpPr>
            <a:cxnSpLocks/>
          </p:cNvCxnSpPr>
          <p:nvPr/>
        </p:nvCxnSpPr>
        <p:spPr>
          <a:xfrm flipH="1" flipV="1">
            <a:off x="3409636" y="4556065"/>
            <a:ext cx="3597019" cy="8042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0349F3E-87F9-5049-B503-B5112CDBBF6F}"/>
              </a:ext>
            </a:extLst>
          </p:cNvPr>
          <p:cNvCxnSpPr/>
          <p:nvPr/>
        </p:nvCxnSpPr>
        <p:spPr>
          <a:xfrm flipH="1" flipV="1">
            <a:off x="4750676" y="4204138"/>
            <a:ext cx="2234463" cy="2667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F6AC4B7-BD2A-5147-A005-F153CB83DDC8}"/>
              </a:ext>
            </a:extLst>
          </p:cNvPr>
          <p:cNvCxnSpPr>
            <a:cxnSpLocks/>
          </p:cNvCxnSpPr>
          <p:nvPr/>
        </p:nvCxnSpPr>
        <p:spPr>
          <a:xfrm flipH="1">
            <a:off x="3584028" y="4556065"/>
            <a:ext cx="342262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17311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57315-A385-194C-9014-1E2FD17D2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5607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AU" sz="8000" dirty="0"/>
              <a:t>Development and build process</a:t>
            </a:r>
          </a:p>
        </p:txBody>
      </p:sp>
    </p:spTree>
    <p:extLst>
      <p:ext uri="{BB962C8B-B14F-4D97-AF65-F5344CB8AC3E}">
        <p14:creationId xmlns:p14="http://schemas.microsoft.com/office/powerpoint/2010/main" val="33179056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4D234-605E-7144-8839-A93A59927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U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 / Build process</a:t>
            </a:r>
            <a:br>
              <a:rPr lang="en-AU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5A370-3FDC-3041-B554-18ACDFE04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6847" y="1373731"/>
            <a:ext cx="5178975" cy="2369429"/>
          </a:xfrm>
        </p:spPr>
        <p:txBody>
          <a:bodyPr/>
          <a:lstStyle/>
          <a:p>
            <a:pPr marL="457200" lvl="1" indent="0">
              <a:buNone/>
            </a:pPr>
            <a:r>
              <a:rPr lang="en-AU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Challenges</a:t>
            </a:r>
            <a:endParaRPr lang="en-AU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2"/>
            <a:r>
              <a:rPr lang="en-AU" dirty="0"/>
              <a:t>Achieving the correct layout and alignment</a:t>
            </a:r>
          </a:p>
          <a:p>
            <a:pPr lvl="2"/>
            <a:r>
              <a:rPr lang="en-AU" dirty="0"/>
              <a:t>Fragile CSS and unexpected impact of changes</a:t>
            </a:r>
          </a:p>
          <a:p>
            <a:pPr lvl="2"/>
            <a:r>
              <a:rPr lang="en-AU" dirty="0"/>
              <a:t>Using JavaScript to create hamburger menu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6BFDBC-2ECB-3D42-B3E6-D049C31075BE}"/>
              </a:ext>
            </a:extLst>
          </p:cNvPr>
          <p:cNvSpPr txBox="1">
            <a:spLocks/>
          </p:cNvSpPr>
          <p:nvPr/>
        </p:nvSpPr>
        <p:spPr>
          <a:xfrm>
            <a:off x="6725822" y="1373731"/>
            <a:ext cx="4627978" cy="23694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AU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Issues</a:t>
            </a:r>
          </a:p>
          <a:p>
            <a:pPr lvl="2"/>
            <a:r>
              <a:rPr lang="en-AU" dirty="0"/>
              <a:t>Image animations overlapping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8EA13CF-587C-3941-B8BF-7F317BC4B979}"/>
              </a:ext>
            </a:extLst>
          </p:cNvPr>
          <p:cNvSpPr txBox="1">
            <a:spLocks/>
          </p:cNvSpPr>
          <p:nvPr/>
        </p:nvSpPr>
        <p:spPr>
          <a:xfrm>
            <a:off x="1846237" y="4140597"/>
            <a:ext cx="7539501" cy="23694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AU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Favourite parts</a:t>
            </a:r>
            <a:endParaRPr lang="en-AU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2"/>
            <a:r>
              <a:rPr lang="en-AU" dirty="0"/>
              <a:t>The back to top nav button brings users back to the top of the page</a:t>
            </a:r>
          </a:p>
          <a:p>
            <a:pPr lvl="2"/>
            <a:r>
              <a:rPr lang="en-AU" dirty="0"/>
              <a:t>Responsive: When the screen size is below 800px, the text navigation bar will automatically become a hamburger menu </a:t>
            </a:r>
          </a:p>
          <a:p>
            <a:pPr lvl="2"/>
            <a:r>
              <a:rPr lang="en-AU" dirty="0"/>
              <a:t>Animation of the contact-icons, images and titles</a:t>
            </a:r>
          </a:p>
        </p:txBody>
      </p:sp>
    </p:spTree>
    <p:extLst>
      <p:ext uri="{BB962C8B-B14F-4D97-AF65-F5344CB8AC3E}">
        <p14:creationId xmlns:p14="http://schemas.microsoft.com/office/powerpoint/2010/main" val="30016761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57315-A385-194C-9014-1E2FD17D2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5607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AU" sz="8000" dirty="0"/>
              <a:t>Website overview</a:t>
            </a:r>
            <a:br>
              <a:rPr lang="en-AU" sz="8000" dirty="0"/>
            </a:br>
            <a:r>
              <a:rPr lang="en-AU" sz="8000" dirty="0"/>
              <a:t>(if time permits)</a:t>
            </a:r>
          </a:p>
        </p:txBody>
      </p:sp>
    </p:spTree>
    <p:extLst>
      <p:ext uri="{BB962C8B-B14F-4D97-AF65-F5344CB8AC3E}">
        <p14:creationId xmlns:p14="http://schemas.microsoft.com/office/powerpoint/2010/main" val="1929774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D3326B0-62ED-AE47-973D-5B3E50A4277E}"/>
              </a:ext>
            </a:extLst>
          </p:cNvPr>
          <p:cNvSpPr txBox="1"/>
          <p:nvPr/>
        </p:nvSpPr>
        <p:spPr>
          <a:xfrm>
            <a:off x="446585" y="127932"/>
            <a:ext cx="6923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LOGO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66E23AB-2691-C040-A6EC-A2F0C85D9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509" y="346196"/>
            <a:ext cx="4289210" cy="58193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E64EE6F-6D1D-0843-9752-BF4D5C6CC8EC}"/>
              </a:ext>
            </a:extLst>
          </p:cNvPr>
          <p:cNvSpPr txBox="1"/>
          <p:nvPr/>
        </p:nvSpPr>
        <p:spPr>
          <a:xfrm>
            <a:off x="201322" y="3771755"/>
            <a:ext cx="1718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Main Image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40578D-0A67-3D40-B37D-37DE8B5B2246}"/>
              </a:ext>
            </a:extLst>
          </p:cNvPr>
          <p:cNvSpPr txBox="1"/>
          <p:nvPr/>
        </p:nvSpPr>
        <p:spPr>
          <a:xfrm>
            <a:off x="2485841" y="6322504"/>
            <a:ext cx="1718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About me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7ED9A1-360C-5149-8F9A-B90FBB5CB9A1}"/>
              </a:ext>
            </a:extLst>
          </p:cNvPr>
          <p:cNvSpPr txBox="1"/>
          <p:nvPr/>
        </p:nvSpPr>
        <p:spPr>
          <a:xfrm>
            <a:off x="5236727" y="6222237"/>
            <a:ext cx="1718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Back to top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5094A5-8F45-8B4D-8D0B-CD20B1B3EF03}"/>
              </a:ext>
            </a:extLst>
          </p:cNvPr>
          <p:cNvSpPr txBox="1"/>
          <p:nvPr/>
        </p:nvSpPr>
        <p:spPr>
          <a:xfrm>
            <a:off x="520407" y="6322504"/>
            <a:ext cx="1718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Title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284CF8C-93D9-A24B-81DE-59CA1AD3927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792760" y="466486"/>
            <a:ext cx="346174" cy="1010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97F9060-556E-7D47-A25F-DFE3981272FE}"/>
              </a:ext>
            </a:extLst>
          </p:cNvPr>
          <p:cNvCxnSpPr/>
          <p:nvPr/>
        </p:nvCxnSpPr>
        <p:spPr>
          <a:xfrm flipV="1">
            <a:off x="703423" y="5433848"/>
            <a:ext cx="599860" cy="888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6CE8480-A8BA-0744-BFAE-125EA5CCC980}"/>
              </a:ext>
            </a:extLst>
          </p:cNvPr>
          <p:cNvCxnSpPr/>
          <p:nvPr/>
        </p:nvCxnSpPr>
        <p:spPr>
          <a:xfrm flipV="1">
            <a:off x="2974428" y="5749563"/>
            <a:ext cx="80024" cy="641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22B0FDF-8611-6648-B976-14B015283200}"/>
              </a:ext>
            </a:extLst>
          </p:cNvPr>
          <p:cNvCxnSpPr/>
          <p:nvPr/>
        </p:nvCxnSpPr>
        <p:spPr>
          <a:xfrm flipH="1" flipV="1">
            <a:off x="5551294" y="5923049"/>
            <a:ext cx="306163" cy="242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0C44856-2BC5-314B-A231-C7B56C990561}"/>
              </a:ext>
            </a:extLst>
          </p:cNvPr>
          <p:cNvCxnSpPr/>
          <p:nvPr/>
        </p:nvCxnSpPr>
        <p:spPr>
          <a:xfrm flipV="1">
            <a:off x="703423" y="3132083"/>
            <a:ext cx="676256" cy="557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AC33C534-AD1D-3A40-9207-E528616029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2283" y="473231"/>
            <a:ext cx="437328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9031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7D4067-F86C-0844-A0DF-DD0202BD4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2333" y="296420"/>
            <a:ext cx="4668329" cy="59850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5F8A82-BAEA-CD4B-B6A1-67EBAA8E4F92}"/>
              </a:ext>
            </a:extLst>
          </p:cNvPr>
          <p:cNvSpPr txBox="1"/>
          <p:nvPr/>
        </p:nvSpPr>
        <p:spPr>
          <a:xfrm>
            <a:off x="462456" y="458801"/>
            <a:ext cx="3845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649ECF-51DF-5F49-9A86-9C327BCB4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7476" y="643467"/>
            <a:ext cx="4303648" cy="55710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1BA76B-DA37-C64A-AB06-0646CFEC0275}"/>
              </a:ext>
            </a:extLst>
          </p:cNvPr>
          <p:cNvSpPr txBox="1"/>
          <p:nvPr/>
        </p:nvSpPr>
        <p:spPr>
          <a:xfrm>
            <a:off x="4845269" y="1183149"/>
            <a:ext cx="3845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Title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ADED40-A9BE-DD4A-A64C-893BBD3C7CD1}"/>
              </a:ext>
            </a:extLst>
          </p:cNvPr>
          <p:cNvSpPr txBox="1"/>
          <p:nvPr/>
        </p:nvSpPr>
        <p:spPr>
          <a:xfrm>
            <a:off x="5255129" y="6214533"/>
            <a:ext cx="861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Footer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8202F80-3549-1844-AF62-3EAD93274B9C}"/>
              </a:ext>
            </a:extLst>
          </p:cNvPr>
          <p:cNvCxnSpPr>
            <a:stCxn id="9" idx="3"/>
          </p:cNvCxnSpPr>
          <p:nvPr/>
        </p:nvCxnSpPr>
        <p:spPr>
          <a:xfrm flipV="1">
            <a:off x="6116145" y="6214533"/>
            <a:ext cx="652517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E0BF8C0-48D8-C84F-85F3-614AC5A73F00}"/>
              </a:ext>
            </a:extLst>
          </p:cNvPr>
          <p:cNvCxnSpPr/>
          <p:nvPr/>
        </p:nvCxnSpPr>
        <p:spPr>
          <a:xfrm>
            <a:off x="851338" y="828133"/>
            <a:ext cx="286138" cy="2123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13277DE-9AA8-CA40-9322-76D9FA44E61A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4307593" y="1040524"/>
            <a:ext cx="537676" cy="327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F495C2-51E7-7A42-9779-258AC3F9FB87}"/>
              </a:ext>
            </a:extLst>
          </p:cNvPr>
          <p:cNvSpPr txBox="1"/>
          <p:nvPr/>
        </p:nvSpPr>
        <p:spPr>
          <a:xfrm>
            <a:off x="3812535" y="1376787"/>
            <a:ext cx="3845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View more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77BE1AB-8B50-394C-B1E7-D3FB4B1635B7}"/>
              </a:ext>
            </a:extLst>
          </p:cNvPr>
          <p:cNvCxnSpPr>
            <a:cxnSpLocks/>
            <a:stCxn id="13" idx="1"/>
          </p:cNvCxnSpPr>
          <p:nvPr/>
        </p:nvCxnSpPr>
        <p:spPr>
          <a:xfrm flipH="1" flipV="1">
            <a:off x="3289300" y="1204169"/>
            <a:ext cx="523235" cy="357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8396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35B941A-5080-4F4E-A16D-E9A5CF567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3191" y="5293672"/>
            <a:ext cx="3363259" cy="11539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3C6AAD-6A12-8249-9D30-A471AEFFC9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550" y="575441"/>
            <a:ext cx="4218304" cy="57071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920494-B372-AB45-B765-0A209D84CB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0082" y="410343"/>
            <a:ext cx="4375807" cy="47112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210FF97-F048-3245-9A77-DF6D4563AC6D}"/>
              </a:ext>
            </a:extLst>
          </p:cNvPr>
          <p:cNvSpPr txBox="1"/>
          <p:nvPr/>
        </p:nvSpPr>
        <p:spPr>
          <a:xfrm>
            <a:off x="4463394" y="70946"/>
            <a:ext cx="1906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Navigation bar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ABDAA9-46E2-2D49-8A9D-74BC9EFE304F}"/>
              </a:ext>
            </a:extLst>
          </p:cNvPr>
          <p:cNvSpPr txBox="1"/>
          <p:nvPr/>
        </p:nvSpPr>
        <p:spPr>
          <a:xfrm>
            <a:off x="5145950" y="1698578"/>
            <a:ext cx="861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Image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EF4D87-40DA-804D-B441-F66B49177784}"/>
              </a:ext>
            </a:extLst>
          </p:cNvPr>
          <p:cNvSpPr txBox="1"/>
          <p:nvPr/>
        </p:nvSpPr>
        <p:spPr>
          <a:xfrm>
            <a:off x="5166971" y="3842688"/>
            <a:ext cx="861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Title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5E7990-3E3D-B34A-9260-ABF3A6E52507}"/>
              </a:ext>
            </a:extLst>
          </p:cNvPr>
          <p:cNvSpPr txBox="1"/>
          <p:nvPr/>
        </p:nvSpPr>
        <p:spPr>
          <a:xfrm>
            <a:off x="5166971" y="4925253"/>
            <a:ext cx="861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Article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6D9A58-3F50-2F4A-ABA2-46B4870FF0DF}"/>
              </a:ext>
            </a:extLst>
          </p:cNvPr>
          <p:cNvSpPr txBox="1"/>
          <p:nvPr/>
        </p:nvSpPr>
        <p:spPr>
          <a:xfrm>
            <a:off x="384762" y="227130"/>
            <a:ext cx="1906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Logo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30FCBCD-AF6A-D74C-BC48-AA50446DCDC6}"/>
              </a:ext>
            </a:extLst>
          </p:cNvPr>
          <p:cNvCxnSpPr/>
          <p:nvPr/>
        </p:nvCxnSpPr>
        <p:spPr>
          <a:xfrm>
            <a:off x="609600" y="596462"/>
            <a:ext cx="165950" cy="149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76591D4-7AB3-B949-85FD-16E9967F1CCD}"/>
              </a:ext>
            </a:extLst>
          </p:cNvPr>
          <p:cNvCxnSpPr>
            <a:stCxn id="13" idx="1"/>
          </p:cNvCxnSpPr>
          <p:nvPr/>
        </p:nvCxnSpPr>
        <p:spPr>
          <a:xfrm flipH="1">
            <a:off x="4309241" y="1883244"/>
            <a:ext cx="836709" cy="8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02EBC07-6307-AF42-9092-5B0368BC97C5}"/>
              </a:ext>
            </a:extLst>
          </p:cNvPr>
          <p:cNvCxnSpPr>
            <a:stCxn id="14" idx="1"/>
          </p:cNvCxnSpPr>
          <p:nvPr/>
        </p:nvCxnSpPr>
        <p:spPr>
          <a:xfrm flipH="1" flipV="1">
            <a:off x="3142593" y="3920359"/>
            <a:ext cx="2024378" cy="1069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3CE27D5-C678-8141-B48D-5C1F8C437395}"/>
              </a:ext>
            </a:extLst>
          </p:cNvPr>
          <p:cNvCxnSpPr>
            <a:stCxn id="15" idx="1"/>
          </p:cNvCxnSpPr>
          <p:nvPr/>
        </p:nvCxnSpPr>
        <p:spPr>
          <a:xfrm flipH="1">
            <a:off x="4424855" y="5109919"/>
            <a:ext cx="742116" cy="49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CBEADD0-9175-D04E-BEC2-A2C7845280F8}"/>
              </a:ext>
            </a:extLst>
          </p:cNvPr>
          <p:cNvCxnSpPr>
            <a:cxnSpLocks/>
          </p:cNvCxnSpPr>
          <p:nvPr/>
        </p:nvCxnSpPr>
        <p:spPr>
          <a:xfrm flipH="1">
            <a:off x="4993854" y="474647"/>
            <a:ext cx="277134" cy="271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D1D947D-75D1-4B49-8AD4-6E3AA8025235}"/>
              </a:ext>
            </a:extLst>
          </p:cNvPr>
          <p:cNvCxnSpPr>
            <a:cxnSpLocks/>
          </p:cNvCxnSpPr>
          <p:nvPr/>
        </p:nvCxnSpPr>
        <p:spPr>
          <a:xfrm>
            <a:off x="6096000" y="283045"/>
            <a:ext cx="2827283" cy="127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B513C24-2887-4744-8E6A-0A6A86BFDCF9}"/>
              </a:ext>
            </a:extLst>
          </p:cNvPr>
          <p:cNvSpPr txBox="1"/>
          <p:nvPr/>
        </p:nvSpPr>
        <p:spPr>
          <a:xfrm>
            <a:off x="6669950" y="5944756"/>
            <a:ext cx="861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75000"/>
                  </a:schemeClr>
                </a:solidFill>
              </a:rPr>
              <a:t>Footer 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603690-FCB6-6F4E-BE7B-3851B8DDE283}"/>
              </a:ext>
            </a:extLst>
          </p:cNvPr>
          <p:cNvCxnSpPr>
            <a:stCxn id="31" idx="3"/>
          </p:cNvCxnSpPr>
          <p:nvPr/>
        </p:nvCxnSpPr>
        <p:spPr>
          <a:xfrm>
            <a:off x="7530966" y="6129422"/>
            <a:ext cx="604041" cy="40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610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44D3D-3134-C647-BCA1-4A3994BAE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AU" sz="8000" dirty="0"/>
              <a:t>Decision making process</a:t>
            </a:r>
          </a:p>
        </p:txBody>
      </p:sp>
    </p:spTree>
    <p:extLst>
      <p:ext uri="{BB962C8B-B14F-4D97-AF65-F5344CB8AC3E}">
        <p14:creationId xmlns:p14="http://schemas.microsoft.com/office/powerpoint/2010/main" val="26866180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EFAFE-30D8-8742-94E0-5F0DF6E32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5580" y="2929280"/>
            <a:ext cx="555848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7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202400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DF0D8-ECA7-9E44-97EF-F074B39D2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772" y="536104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Audience Engagement</a:t>
            </a:r>
            <a:br>
              <a:rPr lang="en-AU" dirty="0"/>
            </a:b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0303B2-ECC8-1648-B0F2-B9FA9921F70D}"/>
              </a:ext>
            </a:extLst>
          </p:cNvPr>
          <p:cNvSpPr txBox="1"/>
          <p:nvPr/>
        </p:nvSpPr>
        <p:spPr>
          <a:xfrm>
            <a:off x="7520437" y="4358806"/>
            <a:ext cx="32067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large heading separates each section, allowing users to quickly find the section of interest</a:t>
            </a:r>
            <a:endParaRPr lang="en-US" sz="2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19D41D-8574-AA46-9981-3A91C2156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772" y="1537977"/>
            <a:ext cx="4366810" cy="491338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7F7FD4A-5915-9246-9061-7380D1805B9F}"/>
              </a:ext>
            </a:extLst>
          </p:cNvPr>
          <p:cNvCxnSpPr>
            <a:cxnSpLocks/>
          </p:cNvCxnSpPr>
          <p:nvPr/>
        </p:nvCxnSpPr>
        <p:spPr>
          <a:xfrm flipH="1" flipV="1">
            <a:off x="1617222" y="3911997"/>
            <a:ext cx="5760324" cy="1034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84F3F33-F47A-F242-A589-0DFBE6191F7A}"/>
              </a:ext>
            </a:extLst>
          </p:cNvPr>
          <p:cNvCxnSpPr>
            <a:cxnSpLocks/>
          </p:cNvCxnSpPr>
          <p:nvPr/>
        </p:nvCxnSpPr>
        <p:spPr>
          <a:xfrm flipH="1" flipV="1">
            <a:off x="5278582" y="4946073"/>
            <a:ext cx="2098964" cy="145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F1AA4D0-EA10-4A49-8DEE-077E755D1B38}"/>
              </a:ext>
            </a:extLst>
          </p:cNvPr>
          <p:cNvSpPr txBox="1"/>
          <p:nvPr/>
        </p:nvSpPr>
        <p:spPr>
          <a:xfrm>
            <a:off x="7377546" y="1577902"/>
            <a:ext cx="35536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A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title displays animations when browsing, draws the user's attention</a:t>
            </a:r>
            <a:endParaRPr lang="en-AU" dirty="0">
              <a:solidFill>
                <a:schemeClr val="accent1">
                  <a:lumMod val="60000"/>
                  <a:lumOff val="40000"/>
                </a:schemeClr>
              </a:solidFill>
              <a:ea typeface="Courier New"/>
              <a:cs typeface="Courier New"/>
              <a:sym typeface="Courier New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62AA6B7-080E-5E44-B88E-F6A95D2FD1BF}"/>
              </a:ext>
            </a:extLst>
          </p:cNvPr>
          <p:cNvCxnSpPr/>
          <p:nvPr/>
        </p:nvCxnSpPr>
        <p:spPr>
          <a:xfrm flipH="1">
            <a:off x="1444336" y="1861667"/>
            <a:ext cx="5621482" cy="694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14E9132-5C49-0147-85B6-AD142999F8FA}"/>
              </a:ext>
            </a:extLst>
          </p:cNvPr>
          <p:cNvCxnSpPr/>
          <p:nvPr/>
        </p:nvCxnSpPr>
        <p:spPr>
          <a:xfrm flipH="1">
            <a:off x="4814455" y="2175902"/>
            <a:ext cx="2407227" cy="2468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800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557A916-FDD1-44A1-A7A1-70009FD6B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53026F-BCBB-8544-913C-CF0E9D379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1447" y="3248617"/>
            <a:ext cx="4450286" cy="14261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kern="1200" dirty="0">
                <a:sym typeface="Courier New"/>
              </a:rPr>
              <a:t>Inspirations</a:t>
            </a:r>
            <a:endParaRPr lang="en-US" sz="6000" b="1" kern="12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7FE9F-423A-324B-B07D-9858D5767C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46" r="-1" b="-1"/>
          <a:stretch/>
        </p:blipFill>
        <p:spPr>
          <a:xfrm>
            <a:off x="5355120" y="1519571"/>
            <a:ext cx="2294762" cy="2009922"/>
          </a:xfrm>
          <a:custGeom>
            <a:avLst/>
            <a:gdLst/>
            <a:ahLst/>
            <a:cxnLst/>
            <a:rect l="l" t="t" r="r" b="b"/>
            <a:pathLst>
              <a:path w="2298408" h="2013116">
                <a:moveTo>
                  <a:pt x="655742" y="0"/>
                </a:moveTo>
                <a:cubicBezTo>
                  <a:pt x="1644875" y="0"/>
                  <a:pt x="1644875" y="0"/>
                  <a:pt x="1644875" y="0"/>
                </a:cubicBezTo>
                <a:cubicBezTo>
                  <a:pt x="1694920" y="0"/>
                  <a:pt x="1759685" y="34910"/>
                  <a:pt x="1786179" y="78547"/>
                </a:cubicBezTo>
                <a:cubicBezTo>
                  <a:pt x="2280745" y="925103"/>
                  <a:pt x="2280745" y="925103"/>
                  <a:pt x="2280745" y="925103"/>
                </a:cubicBezTo>
                <a:cubicBezTo>
                  <a:pt x="2304296" y="971649"/>
                  <a:pt x="2304296" y="1041468"/>
                  <a:pt x="2280745" y="1088014"/>
                </a:cubicBezTo>
                <a:cubicBezTo>
                  <a:pt x="1786179" y="1934570"/>
                  <a:pt x="1786179" y="1934570"/>
                  <a:pt x="1786179" y="1934570"/>
                </a:cubicBezTo>
                <a:cubicBezTo>
                  <a:pt x="1759685" y="1978207"/>
                  <a:pt x="1694920" y="2013116"/>
                  <a:pt x="1644875" y="2013116"/>
                </a:cubicBezTo>
                <a:lnTo>
                  <a:pt x="655742" y="2013116"/>
                </a:lnTo>
                <a:cubicBezTo>
                  <a:pt x="602753" y="2013116"/>
                  <a:pt x="537989" y="1978207"/>
                  <a:pt x="514438" y="1934570"/>
                </a:cubicBezTo>
                <a:cubicBezTo>
                  <a:pt x="19872" y="1088014"/>
                  <a:pt x="19872" y="1088014"/>
                  <a:pt x="19872" y="1088014"/>
                </a:cubicBezTo>
                <a:cubicBezTo>
                  <a:pt x="-6623" y="1041468"/>
                  <a:pt x="-6623" y="971649"/>
                  <a:pt x="19872" y="925103"/>
                </a:cubicBezTo>
                <a:cubicBezTo>
                  <a:pt x="514438" y="78547"/>
                  <a:pt x="514438" y="78547"/>
                  <a:pt x="514438" y="78547"/>
                </a:cubicBezTo>
                <a:cubicBezTo>
                  <a:pt x="537989" y="34910"/>
                  <a:pt x="602753" y="0"/>
                  <a:pt x="655742" y="0"/>
                </a:cubicBezTo>
                <a:close/>
              </a:path>
            </a:pathLst>
          </a:custGeom>
        </p:spPr>
      </p:pic>
      <p:pic>
        <p:nvPicPr>
          <p:cNvPr id="6" name="Picture 5" descr="A hand pointing at a screen&#10;&#10;Description automatically generated with low confidence">
            <a:extLst>
              <a:ext uri="{FF2B5EF4-FFF2-40B4-BE49-F238E27FC236}">
                <a16:creationId xmlns:a16="http://schemas.microsoft.com/office/drawing/2014/main" id="{569BB844-7829-B146-8722-4D7663BB18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202" r="-1" b="10760"/>
          <a:stretch/>
        </p:blipFill>
        <p:spPr>
          <a:xfrm>
            <a:off x="20" y="1"/>
            <a:ext cx="6770047" cy="2456679"/>
          </a:xfrm>
          <a:custGeom>
            <a:avLst/>
            <a:gdLst/>
            <a:ahLst/>
            <a:cxnLst/>
            <a:rect l="l" t="t" r="r" b="b"/>
            <a:pathLst>
              <a:path w="6770067" h="2456679">
                <a:moveTo>
                  <a:pt x="6770067" y="603033"/>
                </a:moveTo>
                <a:lnTo>
                  <a:pt x="6770067" y="617220"/>
                </a:lnTo>
                <a:lnTo>
                  <a:pt x="6768113" y="610127"/>
                </a:lnTo>
                <a:close/>
                <a:moveTo>
                  <a:pt x="0" y="0"/>
                </a:moveTo>
                <a:lnTo>
                  <a:pt x="6588505" y="0"/>
                </a:lnTo>
                <a:lnTo>
                  <a:pt x="6460879" y="219780"/>
                </a:lnTo>
                <a:cubicBezTo>
                  <a:pt x="5374128" y="2091240"/>
                  <a:pt x="5374128" y="2091240"/>
                  <a:pt x="5374128" y="2091240"/>
                </a:cubicBezTo>
                <a:cubicBezTo>
                  <a:pt x="5251862" y="2317464"/>
                  <a:pt x="5007334" y="2456679"/>
                  <a:pt x="4754071" y="2456679"/>
                </a:cubicBezTo>
                <a:cubicBezTo>
                  <a:pt x="710608" y="2456679"/>
                  <a:pt x="710608" y="2456679"/>
                  <a:pt x="710608" y="2456679"/>
                </a:cubicBezTo>
                <a:cubicBezTo>
                  <a:pt x="448613" y="2456679"/>
                  <a:pt x="212817" y="2317464"/>
                  <a:pt x="81819" y="2091240"/>
                </a:cubicBezTo>
                <a:lnTo>
                  <a:pt x="0" y="1949732"/>
                </a:lnTo>
                <a:close/>
              </a:path>
            </a:pathLst>
          </a:cu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FAC6399-6DAC-F94B-9E97-481C26FEE1A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907" r="-2" b="-2"/>
          <a:stretch/>
        </p:blipFill>
        <p:spPr>
          <a:xfrm>
            <a:off x="20" y="2619612"/>
            <a:ext cx="7498453" cy="4238389"/>
          </a:xfrm>
          <a:custGeom>
            <a:avLst/>
            <a:gdLst/>
            <a:ahLst/>
            <a:cxnLst/>
            <a:rect l="l" t="t" r="r" b="b"/>
            <a:pathLst>
              <a:path w="7498473" h="4238389">
                <a:moveTo>
                  <a:pt x="6770067" y="1839459"/>
                </a:moveTo>
                <a:lnTo>
                  <a:pt x="6770067" y="1853646"/>
                </a:lnTo>
                <a:lnTo>
                  <a:pt x="6768113" y="1846552"/>
                </a:lnTo>
                <a:close/>
                <a:moveTo>
                  <a:pt x="710608" y="0"/>
                </a:moveTo>
                <a:cubicBezTo>
                  <a:pt x="710608" y="0"/>
                  <a:pt x="710608" y="0"/>
                  <a:pt x="4754071" y="0"/>
                </a:cubicBezTo>
                <a:cubicBezTo>
                  <a:pt x="5007334" y="0"/>
                  <a:pt x="5251862" y="139215"/>
                  <a:pt x="5374128" y="365439"/>
                </a:cubicBezTo>
                <a:cubicBezTo>
                  <a:pt x="5374128" y="365439"/>
                  <a:pt x="5374128" y="365439"/>
                  <a:pt x="7400224" y="3854515"/>
                </a:cubicBezTo>
                <a:cubicBezTo>
                  <a:pt x="7465723" y="3963277"/>
                  <a:pt x="7498473" y="4087266"/>
                  <a:pt x="7498473" y="4211255"/>
                </a:cubicBezTo>
                <a:lnTo>
                  <a:pt x="7494852" y="4238389"/>
                </a:lnTo>
                <a:lnTo>
                  <a:pt x="0" y="4238389"/>
                </a:lnTo>
                <a:lnTo>
                  <a:pt x="0" y="506947"/>
                </a:lnTo>
                <a:lnTo>
                  <a:pt x="81819" y="365439"/>
                </a:lnTo>
                <a:cubicBezTo>
                  <a:pt x="212817" y="139215"/>
                  <a:pt x="448613" y="0"/>
                  <a:pt x="710608" y="0"/>
                </a:cubicBezTo>
                <a:close/>
              </a:path>
            </a:pathLst>
          </a:cu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FA9B036-2E0E-D046-80B7-BB6D9BD0646D}"/>
              </a:ext>
            </a:extLst>
          </p:cNvPr>
          <p:cNvSpPr txBox="1">
            <a:spLocks/>
          </p:cNvSpPr>
          <p:nvPr/>
        </p:nvSpPr>
        <p:spPr>
          <a:xfrm>
            <a:off x="7376581" y="4335971"/>
            <a:ext cx="4450286" cy="14261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ym typeface="Courier New"/>
              </a:rPr>
              <a:t>Minimalist white space style</a:t>
            </a:r>
          </a:p>
          <a:p>
            <a:endParaRPr lang="en-US" sz="2800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33ECCD2-94E0-E74D-9977-BE34F6D660A1}"/>
              </a:ext>
            </a:extLst>
          </p:cNvPr>
          <p:cNvSpPr txBox="1">
            <a:spLocks/>
          </p:cNvSpPr>
          <p:nvPr/>
        </p:nvSpPr>
        <p:spPr>
          <a:xfrm>
            <a:off x="7376581" y="4908995"/>
            <a:ext cx="4450286" cy="14261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ym typeface="Courier New"/>
              </a:rPr>
              <a:t>Blank art</a:t>
            </a:r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83763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04DCDEA-60EE-4FBF-B515-F83D82F966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CCBC9F42-511C-0040-9E34-A6A6BD3376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573" r="1" b="2773"/>
          <a:stretch/>
        </p:blipFill>
        <p:spPr>
          <a:xfrm>
            <a:off x="4426854" y="3342682"/>
            <a:ext cx="7765144" cy="34289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00FD0F7-76F7-894F-B94E-4952C1F171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578" r="1" b="28719"/>
          <a:stretch/>
        </p:blipFill>
        <p:spPr>
          <a:xfrm>
            <a:off x="4426858" y="116955"/>
            <a:ext cx="7765146" cy="3434400"/>
          </a:xfrm>
          <a:prstGeom prst="rect">
            <a:avLst/>
          </a:prstGeom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4D94F3A-BF39-47F6-9AAA-3C61AF7E0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53026F-BCBB-8544-913C-CF0E9D379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8" y="2472600"/>
            <a:ext cx="3384000" cy="14921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000" b="1" dirty="0"/>
              <a:t>Decisions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3A2C2AC-64D9-1B47-8815-A36A1D48D1AD}"/>
              </a:ext>
            </a:extLst>
          </p:cNvPr>
          <p:cNvSpPr txBox="1">
            <a:spLocks/>
          </p:cNvSpPr>
          <p:nvPr/>
        </p:nvSpPr>
        <p:spPr>
          <a:xfrm>
            <a:off x="1309698" y="3374040"/>
            <a:ext cx="3384000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Simple page design</a:t>
            </a:r>
          </a:p>
          <a:p>
            <a:endParaRPr lang="en-US" sz="2800" b="1" dirty="0"/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959727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FA69AAE0-49D5-4C8B-8BA2-55898C00E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E50946-8E6C-7C44-AA93-BA6635D521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8" r="11918" b="2"/>
          <a:stretch/>
        </p:blipFill>
        <p:spPr>
          <a:xfrm>
            <a:off x="-4" y="-4"/>
            <a:ext cx="7534640" cy="6857984"/>
          </a:xfrm>
          <a:custGeom>
            <a:avLst/>
            <a:gdLst/>
            <a:ahLst/>
            <a:cxnLst/>
            <a:rect l="l" t="t" r="r" b="b"/>
            <a:pathLst>
              <a:path w="7534640" h="6857984">
                <a:moveTo>
                  <a:pt x="0" y="0"/>
                </a:moveTo>
                <a:lnTo>
                  <a:pt x="7534640" y="0"/>
                </a:lnTo>
                <a:lnTo>
                  <a:pt x="7534640" y="3832811"/>
                </a:lnTo>
                <a:lnTo>
                  <a:pt x="7344853" y="3826712"/>
                </a:lnTo>
                <a:cubicBezTo>
                  <a:pt x="7344853" y="3826712"/>
                  <a:pt x="7341511" y="3826712"/>
                  <a:pt x="7341511" y="3826712"/>
                </a:cubicBezTo>
                <a:cubicBezTo>
                  <a:pt x="7274667" y="3823370"/>
                  <a:pt x="7211169" y="3823370"/>
                  <a:pt x="7144324" y="3820027"/>
                </a:cubicBezTo>
                <a:cubicBezTo>
                  <a:pt x="6913719" y="3820027"/>
                  <a:pt x="6683113" y="3820027"/>
                  <a:pt x="6455848" y="3820027"/>
                </a:cubicBezTo>
                <a:cubicBezTo>
                  <a:pt x="6231926" y="3910265"/>
                  <a:pt x="5987951" y="3833396"/>
                  <a:pt x="5767372" y="3903581"/>
                </a:cubicBezTo>
                <a:cubicBezTo>
                  <a:pt x="5533423" y="3900239"/>
                  <a:pt x="5312845" y="3970423"/>
                  <a:pt x="5082238" y="4000503"/>
                </a:cubicBezTo>
                <a:cubicBezTo>
                  <a:pt x="4908446" y="4013871"/>
                  <a:pt x="4731314" y="3997160"/>
                  <a:pt x="4570892" y="4067345"/>
                </a:cubicBezTo>
                <a:cubicBezTo>
                  <a:pt x="4447233" y="4124161"/>
                  <a:pt x="4350312" y="4197688"/>
                  <a:pt x="4483996" y="4348083"/>
                </a:cubicBezTo>
                <a:cubicBezTo>
                  <a:pt x="4644419" y="4344742"/>
                  <a:pt x="4627708" y="4598742"/>
                  <a:pt x="4788129" y="4561979"/>
                </a:cubicBezTo>
                <a:cubicBezTo>
                  <a:pt x="4754709" y="4678954"/>
                  <a:pt x="4641076" y="4618795"/>
                  <a:pt x="4600971" y="4705690"/>
                </a:cubicBezTo>
                <a:cubicBezTo>
                  <a:pt x="4684524" y="4779217"/>
                  <a:pt x="4844945" y="4725744"/>
                  <a:pt x="4871683" y="4879480"/>
                </a:cubicBezTo>
                <a:cubicBezTo>
                  <a:pt x="4838262" y="5039902"/>
                  <a:pt x="4945210" y="5019849"/>
                  <a:pt x="5032105" y="5029876"/>
                </a:cubicBezTo>
                <a:cubicBezTo>
                  <a:pt x="5239317" y="5049930"/>
                  <a:pt x="5439843" y="5063297"/>
                  <a:pt x="5643713" y="5096719"/>
                </a:cubicBezTo>
                <a:cubicBezTo>
                  <a:pt x="5693844" y="5106745"/>
                  <a:pt x="5810819" y="5083350"/>
                  <a:pt x="5800794" y="5186956"/>
                </a:cubicBezTo>
                <a:cubicBezTo>
                  <a:pt x="5790767" y="5270508"/>
                  <a:pt x="5700529" y="5240431"/>
                  <a:pt x="5643713" y="5243772"/>
                </a:cubicBezTo>
                <a:cubicBezTo>
                  <a:pt x="5329553" y="5283879"/>
                  <a:pt x="5012052" y="5220378"/>
                  <a:pt x="4701235" y="5223719"/>
                </a:cubicBezTo>
                <a:cubicBezTo>
                  <a:pt x="4664472" y="5223719"/>
                  <a:pt x="4657787" y="5334009"/>
                  <a:pt x="4577576" y="5297246"/>
                </a:cubicBezTo>
                <a:cubicBezTo>
                  <a:pt x="4788129" y="5397510"/>
                  <a:pt x="5767372" y="5424248"/>
                  <a:pt x="6094900" y="5477721"/>
                </a:cubicBezTo>
                <a:cubicBezTo>
                  <a:pt x="5754004" y="5858724"/>
                  <a:pt x="5429817" y="5628117"/>
                  <a:pt x="5159105" y="5842012"/>
                </a:cubicBezTo>
                <a:cubicBezTo>
                  <a:pt x="5159105" y="5842012"/>
                  <a:pt x="5212580" y="5842012"/>
                  <a:pt x="5443187" y="5912197"/>
                </a:cubicBezTo>
                <a:cubicBezTo>
                  <a:pt x="5627002" y="5969012"/>
                  <a:pt x="5536765" y="6049223"/>
                  <a:pt x="6001321" y="6202962"/>
                </a:cubicBezTo>
                <a:cubicBezTo>
                  <a:pt x="5824188" y="6253093"/>
                  <a:pt x="5593581" y="6156172"/>
                  <a:pt x="5506685" y="6416857"/>
                </a:cubicBezTo>
                <a:cubicBezTo>
                  <a:pt x="5643713" y="6463648"/>
                  <a:pt x="5807477" y="6420200"/>
                  <a:pt x="5904398" y="6543858"/>
                </a:cubicBezTo>
                <a:cubicBezTo>
                  <a:pt x="5934478" y="6580622"/>
                  <a:pt x="5964557" y="6604017"/>
                  <a:pt x="6001321" y="6624068"/>
                </a:cubicBezTo>
                <a:cubicBezTo>
                  <a:pt x="5984612" y="6630754"/>
                  <a:pt x="5964557" y="6637437"/>
                  <a:pt x="5951188" y="6644121"/>
                </a:cubicBezTo>
                <a:cubicBezTo>
                  <a:pt x="5977925" y="6667518"/>
                  <a:pt x="6663060" y="6794517"/>
                  <a:pt x="6836850" y="6797860"/>
                </a:cubicBezTo>
                <a:cubicBezTo>
                  <a:pt x="6761652" y="6822926"/>
                  <a:pt x="6636845" y="6844075"/>
                  <a:pt x="6553814" y="6856412"/>
                </a:cubicBezTo>
                <a:lnTo>
                  <a:pt x="6542822" y="6857984"/>
                </a:lnTo>
                <a:lnTo>
                  <a:pt x="0" y="685798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53026F-BCBB-8544-913C-CF0E9D379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8866" y="3877253"/>
            <a:ext cx="5505814" cy="169040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itchFamily="2" charset="2"/>
              </a:rPr>
              <a:t>Design Aesthetic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itchFamily="2" charset="2"/>
              </a:rPr>
              <a:t> </a:t>
            </a:r>
            <a:b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itchFamily="2" charset="2"/>
              </a:rPr>
            </a:br>
            <a:b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itchFamily="2" charset="2"/>
              </a:rPr>
            </a:br>
            <a:endParaRPr lang="en-US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EF6A7E-B7DF-A64D-ABF4-2B59CD14C3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54" r="2449" b="-3"/>
          <a:stretch/>
        </p:blipFill>
        <p:spPr>
          <a:xfrm>
            <a:off x="7653541" y="6"/>
            <a:ext cx="4538463" cy="3877247"/>
          </a:xfrm>
          <a:custGeom>
            <a:avLst/>
            <a:gdLst/>
            <a:ahLst/>
            <a:cxnLst/>
            <a:rect l="l" t="t" r="r" b="b"/>
            <a:pathLst>
              <a:path w="4538463" h="3877247">
                <a:moveTo>
                  <a:pt x="0" y="0"/>
                </a:moveTo>
                <a:lnTo>
                  <a:pt x="4538463" y="0"/>
                </a:lnTo>
                <a:lnTo>
                  <a:pt x="4538463" y="3437173"/>
                </a:lnTo>
                <a:lnTo>
                  <a:pt x="4530710" y="3429000"/>
                </a:lnTo>
                <a:cubicBezTo>
                  <a:pt x="4370289" y="3495842"/>
                  <a:pt x="4239946" y="3686344"/>
                  <a:pt x="4056129" y="3636211"/>
                </a:cubicBezTo>
                <a:cubicBezTo>
                  <a:pt x="3872313" y="3589422"/>
                  <a:pt x="3788760" y="3830055"/>
                  <a:pt x="3618310" y="3756528"/>
                </a:cubicBezTo>
                <a:cubicBezTo>
                  <a:pt x="3394389" y="3823371"/>
                  <a:pt x="3163783" y="3823371"/>
                  <a:pt x="2933176" y="3810002"/>
                </a:cubicBezTo>
                <a:cubicBezTo>
                  <a:pt x="2702570" y="3840081"/>
                  <a:pt x="2471962" y="3873503"/>
                  <a:pt x="2238015" y="3850107"/>
                </a:cubicBezTo>
                <a:cubicBezTo>
                  <a:pt x="2007408" y="3870161"/>
                  <a:pt x="1783486" y="3883529"/>
                  <a:pt x="1552880" y="3863476"/>
                </a:cubicBezTo>
                <a:cubicBezTo>
                  <a:pt x="1322274" y="3886870"/>
                  <a:pt x="1091667" y="3876844"/>
                  <a:pt x="864402" y="3860134"/>
                </a:cubicBezTo>
                <a:cubicBezTo>
                  <a:pt x="757455" y="3860134"/>
                  <a:pt x="653849" y="3856792"/>
                  <a:pt x="546902" y="3856792"/>
                </a:cubicBezTo>
                <a:cubicBezTo>
                  <a:pt x="404861" y="3850108"/>
                  <a:pt x="262821" y="3845095"/>
                  <a:pt x="120363" y="3840499"/>
                </a:cubicBezTo>
                <a:lnTo>
                  <a:pt x="0" y="3836632"/>
                </a:lnTo>
                <a:close/>
              </a:path>
            </a:pathLst>
          </a:cu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FB75EDC-6F95-8048-BF98-73EAC76BC230}"/>
              </a:ext>
            </a:extLst>
          </p:cNvPr>
          <p:cNvSpPr txBox="1">
            <a:spLocks/>
          </p:cNvSpPr>
          <p:nvPr/>
        </p:nvSpPr>
        <p:spPr>
          <a:xfrm>
            <a:off x="6928866" y="4722457"/>
            <a:ext cx="5505814" cy="169040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itchFamily="2" charset="2"/>
              </a:rPr>
              <a:t>Varying text and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sym typeface="Wingdings" pitchFamily="2" charset="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ym typeface="Wingdings" pitchFamily="2" charset="2"/>
              </a:rPr>
              <a:t>Complimentary colors</a:t>
            </a:r>
          </a:p>
          <a:p>
            <a:r>
              <a:rPr lang="en-US" sz="2800" b="1" dirty="0">
                <a:sym typeface="Wingdings" pitchFamily="2" charset="2"/>
              </a:rPr>
              <a:t> </a:t>
            </a:r>
            <a:br>
              <a:rPr lang="en-US" dirty="0">
                <a:sym typeface="Wingdings" pitchFamily="2" charset="2"/>
              </a:rPr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70226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52C163-760E-D94D-AD16-E3EA5FB580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70" r="27876" b="2"/>
          <a:stretch/>
        </p:blipFill>
        <p:spPr>
          <a:xfrm>
            <a:off x="1139825" y="1844675"/>
            <a:ext cx="3946525" cy="44497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BBA45E9-158B-6F49-BFCF-4DC7DAD525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4613" y="1844675"/>
            <a:ext cx="5895975" cy="44497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53026F-BCBB-8544-913C-CF0E9D379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2514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  <a:sym typeface="Wingdings" pitchFamily="2" charset="2"/>
              </a:rPr>
              <a:t>Process</a:t>
            </a:r>
            <a:endParaRPr lang="en-US" sz="52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A0B148C-2EEA-D24C-A041-F1283D00BF2E}"/>
              </a:ext>
            </a:extLst>
          </p:cNvPr>
          <p:cNvSpPr txBox="1">
            <a:spLocks/>
          </p:cNvSpPr>
          <p:nvPr/>
        </p:nvSpPr>
        <p:spPr>
          <a:xfrm>
            <a:off x="3729704" y="184805"/>
            <a:ext cx="8745792" cy="1505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ym typeface="Wingdings" pitchFamily="2" charset="2"/>
              </a:rPr>
              <a:t>Balsamiq  HTML and CSS  Styles  Functionality 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530415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5339C-829D-4D4B-BE68-94885F015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260" y="539448"/>
            <a:ext cx="4368647" cy="1135737"/>
          </a:xfrm>
        </p:spPr>
        <p:txBody>
          <a:bodyPr>
            <a:normAutofit/>
          </a:bodyPr>
          <a:lstStyle/>
          <a:p>
            <a:r>
              <a:rPr lang="en-US" sz="5200" b="1" dirty="0">
                <a:solidFill>
                  <a:srgbClr val="D7BBC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 Palette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5279B01-D34D-4817-9D04-A303C6633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7827" y="1961745"/>
            <a:ext cx="4173080" cy="4574521"/>
          </a:xfrm>
        </p:spPr>
        <p:txBody>
          <a:bodyPr>
            <a:normAutofit/>
          </a:bodyPr>
          <a:lstStyle/>
          <a:p>
            <a:r>
              <a:rPr lang="en-US" sz="2000" dirty="0"/>
              <a:t>Light grey</a:t>
            </a:r>
          </a:p>
          <a:p>
            <a:pPr lvl="1"/>
            <a:r>
              <a:rPr lang="en-US" sz="1600" dirty="0"/>
              <a:t>Formal</a:t>
            </a:r>
          </a:p>
          <a:p>
            <a:pPr lvl="1"/>
            <a:r>
              <a:rPr lang="en-US" sz="1600" dirty="0"/>
              <a:t>Professional</a:t>
            </a:r>
          </a:p>
          <a:p>
            <a:r>
              <a:rPr lang="en-US" sz="2000" dirty="0"/>
              <a:t>Light pink</a:t>
            </a:r>
          </a:p>
          <a:p>
            <a:pPr lvl="1"/>
            <a:r>
              <a:rPr lang="en-AU" sz="1600" dirty="0"/>
              <a:t>Feminine </a:t>
            </a:r>
            <a:r>
              <a:rPr lang="en-US" sz="1600" dirty="0"/>
              <a:t>characteristics</a:t>
            </a:r>
          </a:p>
          <a:p>
            <a:pPr lvl="1"/>
            <a:r>
              <a:rPr lang="en-US" sz="1600" dirty="0"/>
              <a:t>Delicate</a:t>
            </a:r>
            <a:r>
              <a:rPr lang="zh-CN" altLang="en-US" sz="1600" dirty="0"/>
              <a:t> </a:t>
            </a:r>
            <a:endParaRPr lang="en-AU" altLang="zh-CN" sz="16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EAA39030-8214-8C42-80A6-0EED25DA4E86}"/>
              </a:ext>
            </a:extLst>
          </p:cNvPr>
          <p:cNvSpPr/>
          <p:nvPr/>
        </p:nvSpPr>
        <p:spPr>
          <a:xfrm>
            <a:off x="2823400" y="4261452"/>
            <a:ext cx="563525" cy="520995"/>
          </a:xfrm>
          <a:prstGeom prst="downArrow">
            <a:avLst/>
          </a:prstGeom>
          <a:solidFill>
            <a:srgbClr val="D7BBC9"/>
          </a:solidFill>
          <a:ln>
            <a:solidFill>
              <a:srgbClr val="D7BBC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4B49F9-FCF5-E643-B400-C90E9EA61FD7}"/>
              </a:ext>
            </a:extLst>
          </p:cNvPr>
          <p:cNvSpPr txBox="1"/>
          <p:nvPr/>
        </p:nvSpPr>
        <p:spPr>
          <a:xfrm>
            <a:off x="1428932" y="5069007"/>
            <a:ext cx="37493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Pace and Quiet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Reflect the delicacy of women without losing</a:t>
            </a:r>
            <a:r>
              <a:rPr lang="zh-CN" altLang="en-US"/>
              <a:t> </a:t>
            </a:r>
            <a:r>
              <a:rPr lang="en-AU" dirty="0"/>
              <a:t>professionalism</a:t>
            </a:r>
            <a:endParaRPr lang="en-US" dirty="0"/>
          </a:p>
        </p:txBody>
      </p:sp>
      <p:pic>
        <p:nvPicPr>
          <p:cNvPr id="9" name="Content Placeholder 8" descr="Text, icon&#10;&#10;Description automatically generated">
            <a:extLst>
              <a:ext uri="{FF2B5EF4-FFF2-40B4-BE49-F238E27FC236}">
                <a16:creationId xmlns:a16="http://schemas.microsoft.com/office/drawing/2014/main" id="{E43F1B9E-870B-1149-9426-426B108E9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4793" y="4781867"/>
            <a:ext cx="4016199" cy="1754399"/>
          </a:xfrm>
          <a:prstGeom prst="rect">
            <a:avLst/>
          </a:prstGeom>
        </p:spPr>
      </p:pic>
      <p:pic>
        <p:nvPicPr>
          <p:cNvPr id="11" name="Picture 10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D94354A-C610-D04B-8DC0-A1151F241A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8697" y="321734"/>
            <a:ext cx="4143949" cy="406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695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B3D1CD-AA7E-42B7-A45C-891DB95B41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523045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58855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7190</TotalTime>
  <Words>2078</Words>
  <Application>Microsoft Macintosh PowerPoint</Application>
  <PresentationFormat>Widescreen</PresentationFormat>
  <Paragraphs>306</Paragraphs>
  <Slides>31</Slides>
  <Notes>31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Courier New</vt:lpstr>
      <vt:lpstr>Office Theme</vt:lpstr>
      <vt:lpstr>Portfolio </vt:lpstr>
      <vt:lpstr>AGENDA</vt:lpstr>
      <vt:lpstr>Decision making process</vt:lpstr>
      <vt:lpstr>Inspirations</vt:lpstr>
      <vt:lpstr>Decisions</vt:lpstr>
      <vt:lpstr>Design Aesthetic   </vt:lpstr>
      <vt:lpstr>Process</vt:lpstr>
      <vt:lpstr>Color Palette</vt:lpstr>
      <vt:lpstr>PowerPoint Presentation</vt:lpstr>
      <vt:lpstr>Navigation and Sitemap </vt:lpstr>
      <vt:lpstr>PowerPoint Presentation</vt:lpstr>
      <vt:lpstr>Wireframes, components and site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Audience Engagement</vt:lpstr>
      <vt:lpstr>Audience Engagement with Navigation  </vt:lpstr>
      <vt:lpstr>Audience Engagement </vt:lpstr>
      <vt:lpstr>Audience Engagement </vt:lpstr>
      <vt:lpstr>Development and build process</vt:lpstr>
      <vt:lpstr>Development / Build process </vt:lpstr>
      <vt:lpstr>Website overview (if time permits)</vt:lpstr>
      <vt:lpstr>PowerPoint Presentation</vt:lpstr>
      <vt:lpstr>PowerPoint Presentation</vt:lpstr>
      <vt:lpstr>PowerPoint Presentation</vt:lpstr>
      <vt:lpstr>PowerPoint Presentation</vt:lpstr>
      <vt:lpstr>Audience Engagement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 Zhang</dc:creator>
  <cp:lastModifiedBy>su Zhang</cp:lastModifiedBy>
  <cp:revision>151</cp:revision>
  <dcterms:created xsi:type="dcterms:W3CDTF">2022-03-03T03:56:53Z</dcterms:created>
  <dcterms:modified xsi:type="dcterms:W3CDTF">2022-03-19T08:42:40Z</dcterms:modified>
</cp:coreProperties>
</file>

<file path=docProps/thumbnail.jpeg>
</file>